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38" r:id="rId6"/>
    <p:sldId id="347" r:id="rId7"/>
    <p:sldId id="346" r:id="rId8"/>
    <p:sldId id="339" r:id="rId9"/>
    <p:sldId id="268" r:id="rId10"/>
    <p:sldId id="341" r:id="rId11"/>
    <p:sldId id="342" r:id="rId12"/>
    <p:sldId id="344" r:id="rId13"/>
    <p:sldId id="343" r:id="rId14"/>
    <p:sldId id="288" r:id="rId15"/>
    <p:sldId id="345" r:id="rId16"/>
    <p:sldId id="286" r:id="rId17"/>
    <p:sldId id="271" r:id="rId18"/>
    <p:sldId id="258" r:id="rId19"/>
    <p:sldId id="259" r:id="rId20"/>
    <p:sldId id="329" r:id="rId21"/>
    <p:sldId id="330" r:id="rId22"/>
    <p:sldId id="331" r:id="rId23"/>
    <p:sldId id="332" r:id="rId24"/>
    <p:sldId id="279" r:id="rId25"/>
    <p:sldId id="334" r:id="rId26"/>
    <p:sldId id="333" r:id="rId27"/>
    <p:sldId id="349" r:id="rId28"/>
    <p:sldId id="350" r:id="rId29"/>
  </p:sldIdLst>
  <p:sldSz cx="12192000" cy="6858000"/>
  <p:notesSz cx="6858000" cy="9144000"/>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F21"/>
    <a:srgbClr val="EB6E08"/>
    <a:srgbClr val="0082A3"/>
    <a:srgbClr val="C1002B"/>
    <a:srgbClr val="00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CAF79-AD5C-64E8-B050-31D1451213C4}" v="1" dt="2021-09-07T06:16:21.214"/>
    <p1510:client id="{B06D0E61-E455-4103-83BA-3DABB178DCCE}" v="13" dt="2021-09-07T15:33:43.358"/>
    <p1510:client id="{D4C276D0-1C19-1093-AB3D-0DD535308238}" v="1311" dt="2021-09-07T11:27:50.86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nb-NO"/>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nb-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2E0A4657-00C9-4B1F-B9DE-1B24037020E5}" type="slidenum">
              <a:rPr lang="nb-NO"/>
              <a:pPr>
                <a:defRPr/>
              </a:pPr>
              <a:t>‹#›</a:t>
            </a:fld>
            <a:endParaRPr lang="nb-NO"/>
          </a:p>
        </p:txBody>
      </p:sp>
    </p:spTree>
    <p:extLst>
      <p:ext uri="{BB962C8B-B14F-4D97-AF65-F5344CB8AC3E}">
        <p14:creationId xmlns:p14="http://schemas.microsoft.com/office/powerpoint/2010/main" val="1511492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1953FAC-8C22-4CD9-B5ED-F1864AAFBFF5}" type="slidenum">
              <a:rPr lang="nb-NO" altLang="nb-NO" smtClean="0"/>
              <a:pPr eaLnBrk="1" hangingPunct="1">
                <a:spcBef>
                  <a:spcPct val="0"/>
                </a:spcBef>
              </a:pPr>
              <a:t>1</a:t>
            </a:fld>
            <a:endParaRPr lang="nb-NO" altLang="nb-NO"/>
          </a:p>
        </p:txBody>
      </p:sp>
      <p:sp>
        <p:nvSpPr>
          <p:cNvPr id="6147" name="Rectangle 2"/>
          <p:cNvSpPr>
            <a:spLocks noGrp="1" noRot="1" noChangeAspect="1" noChangeArrowheads="1" noTextEdit="1"/>
          </p:cNvSpPr>
          <p:nvPr>
            <p:ph type="sldImg"/>
          </p:nvPr>
        </p:nvSpPr>
        <p:spPr>
          <a:xfrm>
            <a:off x="381000" y="685800"/>
            <a:ext cx="6096000" cy="3429000"/>
          </a:xfrm>
          <a:ln/>
        </p:spPr>
      </p:sp>
      <p:sp>
        <p:nvSpPr>
          <p:cNvPr id="6148" name="Rectangle 3"/>
          <p:cNvSpPr>
            <a:spLocks noGrp="1" noChangeArrowheads="1"/>
          </p:cNvSpPr>
          <p:nvPr>
            <p:ph type="body" idx="1"/>
          </p:nvPr>
        </p:nvSpPr>
        <p:spPr>
          <a:noFill/>
        </p:spPr>
        <p:txBody>
          <a:bodyPr/>
          <a:lstStyle/>
          <a:p>
            <a:pPr eaLnBrk="1" hangingPunct="1"/>
            <a:endParaRPr lang="nb-NO" altLang="nb-NO">
              <a:latin typeface="Times New Roman" pitchFamily="18" charset="0"/>
              <a:cs typeface="Times New Roman" pitchFamily="18" charset="0"/>
            </a:endParaRPr>
          </a:p>
        </p:txBody>
      </p:sp>
    </p:spTree>
    <p:extLst>
      <p:ext uri="{BB962C8B-B14F-4D97-AF65-F5344CB8AC3E}">
        <p14:creationId xmlns:p14="http://schemas.microsoft.com/office/powerpoint/2010/main" val="46999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Egne tall : Skolen 93,0%, </a:t>
            </a:r>
            <a:r>
              <a:rPr lang="nb-NO" err="1"/>
              <a:t>Studieforb</a:t>
            </a:r>
            <a:r>
              <a:rPr lang="nb-NO"/>
              <a:t> 96,0, påbygg 91,8, YF 85,1%</a:t>
            </a:r>
          </a:p>
        </p:txBody>
      </p:sp>
      <p:sp>
        <p:nvSpPr>
          <p:cNvPr id="4" name="Plassholder for lysbildenummer 3"/>
          <p:cNvSpPr>
            <a:spLocks noGrp="1"/>
          </p:cNvSpPr>
          <p:nvPr>
            <p:ph type="sldNum" sz="quarter" idx="5"/>
          </p:nvPr>
        </p:nvSpPr>
        <p:spPr/>
        <p:txBody>
          <a:bodyPr/>
          <a:lstStyle/>
          <a:p>
            <a:fld id="{1FB51263-AB81-4673-962B-9782E4ECD3DA}" type="slidenum">
              <a:rPr lang="nb-NO" smtClean="0"/>
              <a:t>4</a:t>
            </a:fld>
            <a:endParaRPr lang="nb-NO"/>
          </a:p>
        </p:txBody>
      </p:sp>
    </p:spTree>
    <p:extLst>
      <p:ext uri="{BB962C8B-B14F-4D97-AF65-F5344CB8AC3E}">
        <p14:creationId xmlns:p14="http://schemas.microsoft.com/office/powerpoint/2010/main" val="171082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133400" y="980728"/>
            <a:ext cx="10363200" cy="468313"/>
          </a:xfrm>
        </p:spPr>
        <p:txBody>
          <a:bodyPr/>
          <a:lstStyle/>
          <a:p>
            <a:r>
              <a:rPr lang="nb-NO"/>
              <a:t>Klikk for å redigere tittelstil</a:t>
            </a:r>
          </a:p>
        </p:txBody>
      </p:sp>
      <p:sp>
        <p:nvSpPr>
          <p:cNvPr id="3" name="Plassholder for innhold 2"/>
          <p:cNvSpPr>
            <a:spLocks noGrp="1"/>
          </p:cNvSpPr>
          <p:nvPr>
            <p:ph idx="1"/>
          </p:nvPr>
        </p:nvSpPr>
        <p:spPr>
          <a:xfrm>
            <a:off x="1130424" y="1916832"/>
            <a:ext cx="9718104" cy="4114800"/>
          </a:xfrm>
          <a:prstGeom prst="rect">
            <a:avLst/>
          </a:prstGeom>
        </p:spPr>
        <p:txBody>
          <a:bodyPr/>
          <a:lstStyle>
            <a:lvl4pPr>
              <a:defRPr sz="1200">
                <a:latin typeface="+mj-lt"/>
              </a:defRPr>
            </a:lvl4pPr>
            <a:lvl5pPr>
              <a:defRPr sz="1200">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556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6800" y="914400"/>
            <a:ext cx="2590800" cy="5029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914400"/>
            <a:ext cx="7569200" cy="50292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5CBC4D1-8BEB-40D8-897B-FBA7B9878695}" type="slidenum">
              <a:rPr lang="nb-NO"/>
              <a:pPr>
                <a:defRPr/>
              </a:pPr>
              <a:t>‹#›</a:t>
            </a:fld>
            <a:endParaRPr lang="nb-NO"/>
          </a:p>
        </p:txBody>
      </p:sp>
    </p:spTree>
    <p:extLst>
      <p:ext uri="{BB962C8B-B14F-4D97-AF65-F5344CB8AC3E}">
        <p14:creationId xmlns:p14="http://schemas.microsoft.com/office/powerpoint/2010/main" val="31082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A9B8DB5A-CF74-4732-8ECC-6E266D884566}" type="slidenum">
              <a:rPr lang="nb-NO"/>
              <a:pPr>
                <a:defRPr/>
              </a:pPr>
              <a:t>‹#›</a:t>
            </a:fld>
            <a:endParaRPr lang="nb-NO"/>
          </a:p>
        </p:txBody>
      </p:sp>
    </p:spTree>
    <p:extLst>
      <p:ext uri="{BB962C8B-B14F-4D97-AF65-F5344CB8AC3E}">
        <p14:creationId xmlns:p14="http://schemas.microsoft.com/office/powerpoint/2010/main" val="132359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44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8288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7E2B96B-1457-4AA1-BD2B-3D61C576CF56}" type="slidenum">
              <a:rPr lang="nb-NO"/>
              <a:pPr>
                <a:defRPr/>
              </a:pPr>
              <a:t>‹#›</a:t>
            </a:fld>
            <a:endParaRPr lang="nb-NO"/>
          </a:p>
        </p:txBody>
      </p:sp>
    </p:spTree>
    <p:extLst>
      <p:ext uri="{BB962C8B-B14F-4D97-AF65-F5344CB8AC3E}">
        <p14:creationId xmlns:p14="http://schemas.microsoft.com/office/powerpoint/2010/main" val="144981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6410CB0C-8891-4F77-98BF-0CC85635C2EE}" type="slidenum">
              <a:rPr lang="nb-NO"/>
              <a:pPr>
                <a:defRPr/>
              </a:pPr>
              <a:t>‹#›</a:t>
            </a:fld>
            <a:endParaRPr lang="nb-NO"/>
          </a:p>
        </p:txBody>
      </p:sp>
    </p:spTree>
    <p:extLst>
      <p:ext uri="{BB962C8B-B14F-4D97-AF65-F5344CB8AC3E}">
        <p14:creationId xmlns:p14="http://schemas.microsoft.com/office/powerpoint/2010/main" val="421951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16E938D-6DDE-4E5A-B09B-9A157E724935}" type="slidenum">
              <a:rPr lang="nb-NO"/>
              <a:pPr>
                <a:defRPr/>
              </a:pPr>
              <a:t>‹#›</a:t>
            </a:fld>
            <a:endParaRPr lang="nb-NO"/>
          </a:p>
        </p:txBody>
      </p:sp>
    </p:spTree>
    <p:extLst>
      <p:ext uri="{BB962C8B-B14F-4D97-AF65-F5344CB8AC3E}">
        <p14:creationId xmlns:p14="http://schemas.microsoft.com/office/powerpoint/2010/main" val="105850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11DD1AC1-00D0-4010-B493-8A45CE59ED78}" type="slidenum">
              <a:rPr lang="nb-NO"/>
              <a:pPr>
                <a:defRPr/>
              </a:pPr>
              <a:t>‹#›</a:t>
            </a:fld>
            <a:endParaRPr lang="nb-NO"/>
          </a:p>
        </p:txBody>
      </p:sp>
    </p:spTree>
    <p:extLst>
      <p:ext uri="{BB962C8B-B14F-4D97-AF65-F5344CB8AC3E}">
        <p14:creationId xmlns:p14="http://schemas.microsoft.com/office/powerpoint/2010/main" val="404304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C1E7129-BAB3-4659-B821-B9378C015879}" type="slidenum">
              <a:rPr lang="nb-NO"/>
              <a:pPr>
                <a:defRPr/>
              </a:pPr>
              <a:t>‹#›</a:t>
            </a:fld>
            <a:endParaRPr lang="nb-NO"/>
          </a:p>
        </p:txBody>
      </p:sp>
    </p:spTree>
    <p:extLst>
      <p:ext uri="{BB962C8B-B14F-4D97-AF65-F5344CB8AC3E}">
        <p14:creationId xmlns:p14="http://schemas.microsoft.com/office/powerpoint/2010/main" val="41090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DBF5A4D6-0C5D-40B5-9B64-7705BEC42021}" type="slidenum">
              <a:rPr lang="nb-NO"/>
              <a:pPr>
                <a:defRPr/>
              </a:pPr>
              <a:t>‹#›</a:t>
            </a:fld>
            <a:endParaRPr lang="nb-NO"/>
          </a:p>
        </p:txBody>
      </p:sp>
    </p:spTree>
    <p:extLst>
      <p:ext uri="{BB962C8B-B14F-4D97-AF65-F5344CB8AC3E}">
        <p14:creationId xmlns:p14="http://schemas.microsoft.com/office/powerpoint/2010/main" val="170166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914400" y="1828800"/>
            <a:ext cx="10363200"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nb-NO"/>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93C42B9C-44A4-4136-8BE2-507E7C17846A}" type="slidenum">
              <a:rPr lang="nb-NO"/>
              <a:pPr>
                <a:defRPr/>
              </a:pPr>
              <a:t>‹#›</a:t>
            </a:fld>
            <a:endParaRPr lang="nb-NO"/>
          </a:p>
        </p:txBody>
      </p:sp>
    </p:spTree>
    <p:extLst>
      <p:ext uri="{BB962C8B-B14F-4D97-AF65-F5344CB8AC3E}">
        <p14:creationId xmlns:p14="http://schemas.microsoft.com/office/powerpoint/2010/main" val="304562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914400" y="914401"/>
            <a:ext cx="103632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nb-NO" altLang="nb-NO"/>
          </a:p>
        </p:txBody>
      </p:sp>
      <p:sp>
        <p:nvSpPr>
          <p:cNvPr id="5" name="Plassholder for tekst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p:cNvPicPr>
            <a:picLocks noChangeAspect="1"/>
          </p:cNvPicPr>
          <p:nvPr userDrawn="1"/>
        </p:nvPicPr>
        <p:blipFill rotWithShape="1">
          <a:blip r:embed="rId12">
            <a:extLst>
              <a:ext uri="{28A0092B-C50C-407E-A947-70E740481C1C}">
                <a14:useLocalDpi xmlns:a14="http://schemas.microsoft.com/office/drawing/2010/main" val="0"/>
              </a:ext>
            </a:extLst>
          </a:blip>
          <a:srcRect r="69420"/>
          <a:stretch/>
        </p:blipFill>
        <p:spPr>
          <a:xfrm>
            <a:off x="0" y="5445225"/>
            <a:ext cx="3719736" cy="141277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fontAlgn="base" hangingPunct="1">
        <a:spcBef>
          <a:spcPct val="0"/>
        </a:spcBef>
        <a:spcAft>
          <a:spcPct val="0"/>
        </a:spcAft>
        <a:defRPr sz="2800">
          <a:solidFill>
            <a:srgbClr val="4B8F21"/>
          </a:solidFill>
          <a:latin typeface="+mj-lt"/>
          <a:ea typeface="+mj-ea"/>
          <a:cs typeface="+mj-cs"/>
        </a:defRPr>
      </a:lvl1pPr>
      <a:lvl2pPr algn="l" rtl="0" eaLnBrk="1" fontAlgn="base" hangingPunct="1">
        <a:spcBef>
          <a:spcPct val="0"/>
        </a:spcBef>
        <a:spcAft>
          <a:spcPct val="0"/>
        </a:spcAft>
        <a:defRPr sz="2800">
          <a:solidFill>
            <a:srgbClr val="0082A3"/>
          </a:solidFill>
          <a:latin typeface="Arial" charset="0"/>
          <a:cs typeface="Times New Roman" charset="0"/>
        </a:defRPr>
      </a:lvl2pPr>
      <a:lvl3pPr algn="l" rtl="0" eaLnBrk="1" fontAlgn="base" hangingPunct="1">
        <a:spcBef>
          <a:spcPct val="0"/>
        </a:spcBef>
        <a:spcAft>
          <a:spcPct val="0"/>
        </a:spcAft>
        <a:defRPr sz="2800">
          <a:solidFill>
            <a:srgbClr val="0082A3"/>
          </a:solidFill>
          <a:latin typeface="Arial" charset="0"/>
          <a:cs typeface="Times New Roman" charset="0"/>
        </a:defRPr>
      </a:lvl3pPr>
      <a:lvl4pPr algn="l" rtl="0" eaLnBrk="1" fontAlgn="base" hangingPunct="1">
        <a:spcBef>
          <a:spcPct val="0"/>
        </a:spcBef>
        <a:spcAft>
          <a:spcPct val="0"/>
        </a:spcAft>
        <a:defRPr sz="2800">
          <a:solidFill>
            <a:srgbClr val="0082A3"/>
          </a:solidFill>
          <a:latin typeface="Arial" charset="0"/>
          <a:cs typeface="Times New Roman" charset="0"/>
        </a:defRPr>
      </a:lvl4pPr>
      <a:lvl5pPr algn="l" rtl="0" eaLnBrk="1" fontAlgn="base" hangingPunct="1">
        <a:spcBef>
          <a:spcPct val="0"/>
        </a:spcBef>
        <a:spcAft>
          <a:spcPct val="0"/>
        </a:spcAft>
        <a:defRPr sz="2800">
          <a:solidFill>
            <a:srgbClr val="0082A3"/>
          </a:solidFill>
          <a:latin typeface="Arial" charset="0"/>
          <a:cs typeface="Times New Roman" charset="0"/>
        </a:defRPr>
      </a:lvl5pPr>
      <a:lvl6pPr marL="457200" algn="l" rtl="0" eaLnBrk="1" fontAlgn="base" hangingPunct="1">
        <a:spcBef>
          <a:spcPct val="0"/>
        </a:spcBef>
        <a:spcAft>
          <a:spcPct val="0"/>
        </a:spcAft>
        <a:defRPr sz="2800">
          <a:solidFill>
            <a:srgbClr val="0082A3"/>
          </a:solidFill>
          <a:latin typeface="Arial" charset="0"/>
          <a:cs typeface="Times New Roman" charset="0"/>
        </a:defRPr>
      </a:lvl6pPr>
      <a:lvl7pPr marL="914400" algn="l" rtl="0" eaLnBrk="1" fontAlgn="base" hangingPunct="1">
        <a:spcBef>
          <a:spcPct val="0"/>
        </a:spcBef>
        <a:spcAft>
          <a:spcPct val="0"/>
        </a:spcAft>
        <a:defRPr sz="2800">
          <a:solidFill>
            <a:srgbClr val="0082A3"/>
          </a:solidFill>
          <a:latin typeface="Arial" charset="0"/>
          <a:cs typeface="Times New Roman" charset="0"/>
        </a:defRPr>
      </a:lvl7pPr>
      <a:lvl8pPr marL="1371600" algn="l" rtl="0" eaLnBrk="1" fontAlgn="base" hangingPunct="1">
        <a:spcBef>
          <a:spcPct val="0"/>
        </a:spcBef>
        <a:spcAft>
          <a:spcPct val="0"/>
        </a:spcAft>
        <a:defRPr sz="2800">
          <a:solidFill>
            <a:srgbClr val="0082A3"/>
          </a:solidFill>
          <a:latin typeface="Arial" charset="0"/>
          <a:cs typeface="Times New Roman" charset="0"/>
        </a:defRPr>
      </a:lvl8pPr>
      <a:lvl9pPr marL="1828800" algn="l" rtl="0" eaLnBrk="1" fontAlgn="base" hangingPunct="1">
        <a:spcBef>
          <a:spcPct val="0"/>
        </a:spcBef>
        <a:spcAft>
          <a:spcPct val="0"/>
        </a:spcAft>
        <a:defRPr sz="2800">
          <a:solidFill>
            <a:srgbClr val="0082A3"/>
          </a:solidFill>
          <a:latin typeface="Arial" charset="0"/>
          <a:cs typeface="Times New Roman"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200">
          <a:solidFill>
            <a:schemeClr val="tx1"/>
          </a:solidFill>
          <a:latin typeface="+mj-lt"/>
          <a:cs typeface="+mn-cs"/>
        </a:defRPr>
      </a:lvl4pPr>
      <a:lvl5pPr marL="2057400" indent="-228600" algn="l" rtl="0" eaLnBrk="1" fontAlgn="base" hangingPunct="1">
        <a:spcBef>
          <a:spcPct val="20000"/>
        </a:spcBef>
        <a:spcAft>
          <a:spcPct val="0"/>
        </a:spcAft>
        <a:buChar char="»"/>
        <a:defRPr sz="12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Times New Roman" charset="0"/>
          <a:cs typeface="+mn-cs"/>
        </a:defRPr>
      </a:lvl6pPr>
      <a:lvl7pPr marL="2971800" indent="-228600" algn="l" rtl="0" eaLnBrk="1" fontAlgn="base" hangingPunct="1">
        <a:spcBef>
          <a:spcPct val="20000"/>
        </a:spcBef>
        <a:spcAft>
          <a:spcPct val="0"/>
        </a:spcAft>
        <a:buChar char="»"/>
        <a:defRPr sz="2000">
          <a:solidFill>
            <a:schemeClr val="tx1"/>
          </a:solidFill>
          <a:latin typeface="Times New Roman" charset="0"/>
          <a:cs typeface="+mn-cs"/>
        </a:defRPr>
      </a:lvl7pPr>
      <a:lvl8pPr marL="3429000" indent="-228600" algn="l" rtl="0" eaLnBrk="1" fontAlgn="base" hangingPunct="1">
        <a:spcBef>
          <a:spcPct val="20000"/>
        </a:spcBef>
        <a:spcAft>
          <a:spcPct val="0"/>
        </a:spcAft>
        <a:buChar char="»"/>
        <a:defRPr sz="2000">
          <a:solidFill>
            <a:schemeClr val="tx1"/>
          </a:solidFill>
          <a:latin typeface="Times New Roman" charset="0"/>
          <a:cs typeface="+mn-cs"/>
        </a:defRPr>
      </a:lvl8pPr>
      <a:lvl9pPr marL="3886200" indent="-228600" algn="l" rtl="0" eaLnBrk="1" fontAlgn="base" hangingPunct="1">
        <a:spcBef>
          <a:spcPct val="20000"/>
        </a:spcBef>
        <a:spcAft>
          <a:spcPct val="0"/>
        </a:spcAft>
        <a:buChar char="»"/>
        <a:defRPr sz="2000">
          <a:solidFill>
            <a:schemeClr val="tx1"/>
          </a:solidFill>
          <a:latin typeface="Times New Roman" charset="0"/>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ortland.vgs.no/" TargetMode="External"/><Relationship Id="rId2" Type="http://schemas.openxmlformats.org/officeDocument/2006/relationships/hyperlink" Target="https://iskole.nfk.no/"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fhi.no/nettpub/coronavirus/fakta/hvis_du_er_syk_eller_mistenker_at_du_er_smittet_med_koronaviru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udir.no/kvalitet-og-kompetanse/sikkerhet-og-beredskap/informasjon-om-koronaviruset/opplaring-til-elever-som-ikke-kan-mote-pa-skol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sortland.vgs.n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Rektangel 3095"/>
          <p:cNvSpPr/>
          <p:nvPr/>
        </p:nvSpPr>
        <p:spPr>
          <a:xfrm>
            <a:off x="0" y="0"/>
            <a:ext cx="12192000" cy="134076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2" name="Rektangel 11"/>
          <p:cNvSpPr/>
          <p:nvPr/>
        </p:nvSpPr>
        <p:spPr>
          <a:xfrm>
            <a:off x="10286823" y="6557664"/>
            <a:ext cx="1774268" cy="276999"/>
          </a:xfrm>
          <a:prstGeom prst="rect">
            <a:avLst/>
          </a:prstGeom>
        </p:spPr>
        <p:txBody>
          <a:bodyPr wrap="none">
            <a:spAutoFit/>
          </a:bodyPr>
          <a:lstStyle/>
          <a:p>
            <a:pPr algn="r" eaLnBrk="1" hangingPunct="1">
              <a:spcBef>
                <a:spcPct val="50000"/>
              </a:spcBef>
              <a:buFontTx/>
              <a:buNone/>
            </a:pPr>
            <a:r>
              <a:rPr lang="nb-NO" altLang="nb-NO" sz="1200">
                <a:solidFill>
                  <a:schemeClr val="bg1"/>
                </a:solidFill>
                <a:latin typeface="Verdana" pitchFamily="34" charset="0"/>
              </a:rPr>
              <a:t>Foto: Fredrik </a:t>
            </a:r>
            <a:r>
              <a:rPr lang="nb-NO" altLang="nb-NO" sz="1200" err="1">
                <a:solidFill>
                  <a:schemeClr val="bg1"/>
                </a:solidFill>
                <a:latin typeface="Verdana" pitchFamily="34" charset="0"/>
              </a:rPr>
              <a:t>Holmin</a:t>
            </a:r>
            <a:endParaRPr lang="nb-NO" altLang="nb-NO" sz="1200">
              <a:solidFill>
                <a:schemeClr val="bg1"/>
              </a:solidFill>
              <a:latin typeface="Verdana" pitchFamily="34" charset="0"/>
            </a:endParaRPr>
          </a:p>
        </p:txBody>
      </p:sp>
      <p:sp>
        <p:nvSpPr>
          <p:cNvPr id="14" name="Rektangel 13"/>
          <p:cNvSpPr/>
          <p:nvPr/>
        </p:nvSpPr>
        <p:spPr>
          <a:xfrm>
            <a:off x="10399791" y="6588442"/>
            <a:ext cx="1544012" cy="246221"/>
          </a:xfrm>
          <a:prstGeom prst="rect">
            <a:avLst/>
          </a:prstGeom>
        </p:spPr>
        <p:txBody>
          <a:bodyPr wrap="none">
            <a:spAutoFit/>
          </a:bodyPr>
          <a:lstStyle/>
          <a:p>
            <a:r>
              <a:rPr lang="nb-NO" sz="1000">
                <a:solidFill>
                  <a:schemeClr val="bg1"/>
                </a:solidFill>
                <a:latin typeface="+mn-lt"/>
              </a:rPr>
              <a:t>Foto: Susanne Forsland</a:t>
            </a:r>
          </a:p>
        </p:txBody>
      </p:sp>
      <p:pic>
        <p:nvPicPr>
          <p:cNvPr id="20" name="Bil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407"/>
            <a:ext cx="8751762" cy="1504944"/>
          </a:xfrm>
          <a:prstGeom prst="rect">
            <a:avLst/>
          </a:prstGeom>
        </p:spPr>
      </p:pic>
      <p:pic>
        <p:nvPicPr>
          <p:cNvPr id="3" name="Bilde 2"/>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t="21985" b="9983"/>
          <a:stretch/>
        </p:blipFill>
        <p:spPr>
          <a:xfrm>
            <a:off x="0" y="1355703"/>
            <a:ext cx="12192000" cy="5529681"/>
          </a:xfrm>
          <a:prstGeom prst="rect">
            <a:avLst/>
          </a:prstGeom>
        </p:spPr>
      </p:pic>
      <p:sp>
        <p:nvSpPr>
          <p:cNvPr id="3078" name="Text Box 3"/>
          <p:cNvSpPr txBox="1">
            <a:spLocks noChangeArrowheads="1"/>
          </p:cNvSpPr>
          <p:nvPr/>
        </p:nvSpPr>
        <p:spPr bwMode="auto">
          <a:xfrm>
            <a:off x="263352" y="1772816"/>
            <a:ext cx="5591944" cy="1584176"/>
          </a:xfrm>
          <a:prstGeom prst="rect">
            <a:avLst/>
          </a:prstGeom>
          <a:solidFill>
            <a:schemeClr val="bg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22000" tIns="118800" rIns="162000" anchor="ctr"/>
          <a:lstStyle>
            <a:lvl1pPr eaLnBrk="0" hangingPunct="0">
              <a:spcBef>
                <a:spcPct val="20000"/>
              </a:spcBef>
              <a:buChar char="•"/>
              <a:defRPr sz="2000">
                <a:solidFill>
                  <a:schemeClr val="tx1"/>
                </a:solidFill>
                <a:latin typeface="Arial" charset="0"/>
                <a:cs typeface="Times New Roman" pitchFamily="18" charset="0"/>
              </a:defRPr>
            </a:lvl1pPr>
            <a:lvl2pPr marL="742950" indent="-285750" eaLnBrk="0" hangingPunct="0">
              <a:spcBef>
                <a:spcPct val="20000"/>
              </a:spcBef>
              <a:buChar char="–"/>
              <a:defRPr sz="1600">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80000"/>
              </a:lnSpc>
              <a:spcBef>
                <a:spcPct val="200000"/>
              </a:spcBef>
              <a:buFontTx/>
              <a:buNone/>
            </a:pPr>
            <a:r>
              <a:rPr lang="nb-NO" altLang="nb-NO" sz="2200" b="1">
                <a:solidFill>
                  <a:srgbClr val="EB6E08"/>
                </a:solidFill>
                <a:latin typeface="Verdana" pitchFamily="34" charset="0"/>
              </a:rPr>
              <a:t>Skolestart høsten 2021</a:t>
            </a:r>
          </a:p>
          <a:p>
            <a:pPr eaLnBrk="1" hangingPunct="1">
              <a:lnSpc>
                <a:spcPct val="150000"/>
              </a:lnSpc>
              <a:spcBef>
                <a:spcPct val="50000"/>
              </a:spcBef>
              <a:buFontTx/>
              <a:buNone/>
            </a:pPr>
            <a:r>
              <a:rPr lang="nb-NO" altLang="nb-NO" sz="1400">
                <a:latin typeface="Verdana" pitchFamily="34" charset="0"/>
              </a:rPr>
              <a:t>Foreldre- velkomstmøter</a:t>
            </a:r>
            <a:endParaRPr lang="nb-NO" altLang="nb-NO" sz="900">
              <a:latin typeface="Verdana" pitchFamily="34" charset="0"/>
            </a:endParaRPr>
          </a:p>
        </p:txBody>
      </p:sp>
      <p:sp>
        <p:nvSpPr>
          <p:cNvPr id="2" name="TekstSylinder 1">
            <a:extLst>
              <a:ext uri="{FF2B5EF4-FFF2-40B4-BE49-F238E27FC236}">
                <a16:creationId xmlns:a16="http://schemas.microsoft.com/office/drawing/2014/main" id="{BDC2AA42-AC2F-4174-9B19-C5C5BA938EAB}"/>
              </a:ext>
            </a:extLst>
          </p:cNvPr>
          <p:cNvSpPr txBox="1"/>
          <p:nvPr/>
        </p:nvSpPr>
        <p:spPr>
          <a:xfrm>
            <a:off x="5159896" y="670384"/>
            <a:ext cx="5398466" cy="461665"/>
          </a:xfrm>
          <a:prstGeom prst="rect">
            <a:avLst/>
          </a:prstGeom>
          <a:noFill/>
        </p:spPr>
        <p:txBody>
          <a:bodyPr wrap="none" rtlCol="0">
            <a:spAutoFit/>
          </a:bodyPr>
          <a:lstStyle/>
          <a:p>
            <a:r>
              <a:rPr lang="nb-NO" i="1">
                <a:latin typeface="+mn-lt"/>
              </a:rPr>
              <a:t>Vi åpner dører mot verden og framtida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AFC3CBB-717E-497A-8920-BD2665058E45}"/>
              </a:ext>
            </a:extLst>
          </p:cNvPr>
          <p:cNvSpPr>
            <a:spLocks noGrp="1"/>
          </p:cNvSpPr>
          <p:nvPr>
            <p:ph type="title"/>
          </p:nvPr>
        </p:nvSpPr>
        <p:spPr/>
        <p:txBody>
          <a:bodyPr/>
          <a:lstStyle/>
          <a:p>
            <a:r>
              <a:rPr lang="nb-NO" b="1">
                <a:solidFill>
                  <a:srgbClr val="303030"/>
                </a:solidFill>
                <a:latin typeface="Montserrat"/>
              </a:rPr>
              <a:t>Unntak fra fraværsreglene forlenges ut september</a:t>
            </a:r>
            <a:br>
              <a:rPr lang="nb-NO" b="1">
                <a:solidFill>
                  <a:srgbClr val="303030"/>
                </a:solidFill>
                <a:latin typeface="Montserrat"/>
              </a:rPr>
            </a:br>
            <a:endParaRPr lang="nb-NO"/>
          </a:p>
        </p:txBody>
      </p:sp>
      <p:sp>
        <p:nvSpPr>
          <p:cNvPr id="5" name="Plassholder for innhold 4">
            <a:extLst>
              <a:ext uri="{FF2B5EF4-FFF2-40B4-BE49-F238E27FC236}">
                <a16:creationId xmlns:a16="http://schemas.microsoft.com/office/drawing/2014/main" id="{A8801508-C7E5-414E-AE31-013D4A785C3F}"/>
              </a:ext>
            </a:extLst>
          </p:cNvPr>
          <p:cNvSpPr>
            <a:spLocks noGrp="1"/>
          </p:cNvSpPr>
          <p:nvPr>
            <p:ph idx="1"/>
          </p:nvPr>
        </p:nvSpPr>
        <p:spPr/>
        <p:txBody>
          <a:bodyPr>
            <a:normAutofit/>
          </a:bodyPr>
          <a:lstStyle/>
          <a:p>
            <a:pPr algn="l"/>
            <a:r>
              <a:rPr lang="nb-NO" b="0" i="0">
                <a:solidFill>
                  <a:srgbClr val="303030"/>
                </a:solidFill>
                <a:effectLst/>
                <a:latin typeface="Roboto" panose="02000000000000000000" pitchFamily="2" charset="0"/>
              </a:rPr>
              <a:t>Elever som har fravær av helsegrunner, skal slippe å gå til fastlegen for å få dokumentert fraværet. Unntaket fra regelverket gjelder ut september 2021. Elever under 18 år må likevel legge fram bekreftelse fra en forelder, mens myndige elever kan legge fram egenmelding.</a:t>
            </a:r>
          </a:p>
          <a:p>
            <a:pPr algn="l"/>
            <a:r>
              <a:rPr lang="nb-NO" b="0" i="0">
                <a:solidFill>
                  <a:srgbClr val="303030"/>
                </a:solidFill>
                <a:effectLst/>
                <a:latin typeface="Roboto" panose="02000000000000000000" pitchFamily="2" charset="0"/>
              </a:rPr>
              <a:t>Fravær av helsegrunner omfatter alt helserelatert fravær, blant annet sykdom og skade, karantene eller isolasjon samt milde luftveissymptomer og sykdomsfølelse. </a:t>
            </a:r>
          </a:p>
          <a:p>
            <a:pPr algn="l"/>
            <a:r>
              <a:rPr lang="nb-NO" b="0" i="0">
                <a:solidFill>
                  <a:srgbClr val="303030"/>
                </a:solidFill>
                <a:effectLst/>
                <a:latin typeface="Roboto" panose="02000000000000000000" pitchFamily="2" charset="0"/>
              </a:rPr>
              <a:t>Dersom eleven legger frem bekreftelse fra en forelder eller egenmelding, skal fraværet:</a:t>
            </a:r>
          </a:p>
          <a:p>
            <a:pPr algn="l">
              <a:buFont typeface="Arial" panose="020B0604020202020204" pitchFamily="34" charset="0"/>
              <a:buChar char="•"/>
            </a:pPr>
            <a:r>
              <a:rPr lang="nb-NO" b="0" i="0">
                <a:solidFill>
                  <a:srgbClr val="303030"/>
                </a:solidFill>
                <a:effectLst/>
                <a:latin typeface="Roboto" panose="02000000000000000000" pitchFamily="2" charset="0"/>
              </a:rPr>
              <a:t>ikke føres som fravær på elevenes vitnemål og kompetansebevis i grunnskolen og videregående skole</a:t>
            </a:r>
          </a:p>
          <a:p>
            <a:pPr algn="l">
              <a:buFont typeface="Arial" panose="020B0604020202020204" pitchFamily="34" charset="0"/>
              <a:buChar char="•"/>
            </a:pPr>
            <a:r>
              <a:rPr lang="nb-NO" b="0" i="0">
                <a:solidFill>
                  <a:srgbClr val="303030"/>
                </a:solidFill>
                <a:effectLst/>
                <a:latin typeface="Roboto" panose="02000000000000000000" pitchFamily="2" charset="0"/>
              </a:rPr>
              <a:t>unntas fraværsgrensen</a:t>
            </a:r>
          </a:p>
          <a:p>
            <a:endParaRPr lang="nb-NO"/>
          </a:p>
        </p:txBody>
      </p:sp>
    </p:spTree>
    <p:extLst>
      <p:ext uri="{BB962C8B-B14F-4D97-AF65-F5344CB8AC3E}">
        <p14:creationId xmlns:p14="http://schemas.microsoft.com/office/powerpoint/2010/main" val="169849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1847358" y="1273893"/>
            <a:ext cx="8374137" cy="329193"/>
          </a:xfrm>
          <a:prstGeom prst="rect">
            <a:avLst/>
          </a:prstGeom>
          <a:solidFill>
            <a:schemeClr val="bg1"/>
          </a:solidFill>
        </p:spPr>
        <p:txBody>
          <a:bodyPr wrap="square" rtlCol="0">
            <a:spAutoFit/>
          </a:bodyPr>
          <a:lstStyle/>
          <a:p>
            <a:endParaRPr lang="nb-NO" sz="1539"/>
          </a:p>
        </p:txBody>
      </p:sp>
      <p:sp>
        <p:nvSpPr>
          <p:cNvPr id="3" name="Plassholder for innhold 2"/>
          <p:cNvSpPr>
            <a:spLocks noGrp="1"/>
          </p:cNvSpPr>
          <p:nvPr>
            <p:ph idx="1"/>
          </p:nvPr>
        </p:nvSpPr>
        <p:spPr>
          <a:xfrm>
            <a:off x="2032081" y="658147"/>
            <a:ext cx="6527055" cy="3571323"/>
          </a:xfrm>
        </p:spPr>
        <p:txBody>
          <a:bodyPr>
            <a:normAutofit/>
          </a:bodyPr>
          <a:lstStyle/>
          <a:p>
            <a:pPr indent="0">
              <a:buNone/>
            </a:pPr>
            <a:r>
              <a:rPr lang="nb-NO" sz="2400">
                <a:solidFill>
                  <a:schemeClr val="accent1"/>
                </a:solidFill>
              </a:rPr>
              <a:t>Nulltoleranse mot mobbing</a:t>
            </a:r>
          </a:p>
          <a:p>
            <a:pPr indent="0">
              <a:buNone/>
            </a:pPr>
            <a:br>
              <a:rPr lang="nb-NO" sz="2052"/>
            </a:br>
            <a:r>
              <a:rPr lang="nb-NO"/>
              <a:t>Alle elever har rett til å ha et </a:t>
            </a:r>
            <a:r>
              <a:rPr lang="nb-NO">
                <a:solidFill>
                  <a:schemeClr val="accent1"/>
                </a:solidFill>
              </a:rPr>
              <a:t>trygt og godt skolemiljø </a:t>
            </a:r>
            <a:br>
              <a:rPr lang="nb-NO"/>
            </a:br>
            <a:r>
              <a:rPr lang="nb-NO"/>
              <a:t>som fremmer helse, trivsel og læring. </a:t>
            </a:r>
            <a:br>
              <a:rPr lang="nb-NO" sz="1539"/>
            </a:br>
            <a:br>
              <a:rPr lang="nb-NO" sz="1539"/>
            </a:br>
            <a:r>
              <a:rPr lang="nb-NO" sz="1539"/>
              <a:t>Det er elevenes </a:t>
            </a:r>
            <a:r>
              <a:rPr lang="nb-NO" sz="1539">
                <a:solidFill>
                  <a:schemeClr val="accent1"/>
                </a:solidFill>
              </a:rPr>
              <a:t>egen opplevelse </a:t>
            </a:r>
            <a:r>
              <a:rPr lang="nb-NO" sz="1539"/>
              <a:t>av hvordan de har det</a:t>
            </a:r>
            <a:br>
              <a:rPr lang="nb-NO" sz="1539"/>
            </a:br>
            <a:r>
              <a:rPr lang="nb-NO" sz="1539"/>
              <a:t>på skolen, som er avgjørende.</a:t>
            </a:r>
            <a:br>
              <a:rPr lang="nb-NO" sz="1539"/>
            </a:br>
            <a:br>
              <a:rPr lang="nb-NO" sz="1539"/>
            </a:br>
            <a:endParaRPr lang="nb-NO"/>
          </a:p>
          <a:p>
            <a:endParaRPr lang="nb-NO"/>
          </a:p>
          <a:p>
            <a:endParaRPr lang="nb-NO"/>
          </a:p>
          <a:p>
            <a:endParaRPr lang="nb-NO"/>
          </a:p>
        </p:txBody>
      </p:sp>
      <p:pic>
        <p:nvPicPr>
          <p:cNvPr id="5" name="Bilde 4"/>
          <p:cNvPicPr>
            <a:picLocks noChangeAspect="1"/>
          </p:cNvPicPr>
          <p:nvPr/>
        </p:nvPicPr>
        <p:blipFill>
          <a:blip r:embed="rId2"/>
          <a:stretch>
            <a:fillRect/>
          </a:stretch>
        </p:blipFill>
        <p:spPr>
          <a:xfrm>
            <a:off x="1539485" y="6076705"/>
            <a:ext cx="8920949" cy="127872"/>
          </a:xfrm>
          <a:prstGeom prst="rect">
            <a:avLst/>
          </a:prstGeom>
        </p:spPr>
      </p:pic>
      <p:pic>
        <p:nvPicPr>
          <p:cNvPr id="8" name="Bilde 7"/>
          <p:cNvPicPr>
            <a:picLocks noChangeAspect="1"/>
          </p:cNvPicPr>
          <p:nvPr/>
        </p:nvPicPr>
        <p:blipFill rotWithShape="1">
          <a:blip r:embed="rId3">
            <a:extLst>
              <a:ext uri="{28A0092B-C50C-407E-A947-70E740481C1C}">
                <a14:useLocalDpi xmlns:a14="http://schemas.microsoft.com/office/drawing/2010/main" val="0"/>
              </a:ext>
            </a:extLst>
          </a:blip>
          <a:srcRect t="7581" b="1450"/>
          <a:stretch/>
        </p:blipFill>
        <p:spPr>
          <a:xfrm>
            <a:off x="2032082" y="3182702"/>
            <a:ext cx="6059057" cy="2955578"/>
          </a:xfrm>
          <a:prstGeom prst="rect">
            <a:avLst/>
          </a:prstGeom>
        </p:spPr>
      </p:pic>
    </p:spTree>
    <p:extLst>
      <p:ext uri="{BB962C8B-B14F-4D97-AF65-F5344CB8AC3E}">
        <p14:creationId xmlns:p14="http://schemas.microsoft.com/office/powerpoint/2010/main" val="176571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tekst&#10;&#10;Automatisk generert beskrivelse">
            <a:extLst>
              <a:ext uri="{FF2B5EF4-FFF2-40B4-BE49-F238E27FC236}">
                <a16:creationId xmlns:a16="http://schemas.microsoft.com/office/drawing/2014/main" id="{BA9D5B33-A634-4DB5-876A-C7B6CCE12511}"/>
              </a:ext>
            </a:extLst>
          </p:cNvPr>
          <p:cNvPicPr>
            <a:picLocks noChangeAspect="1"/>
          </p:cNvPicPr>
          <p:nvPr/>
        </p:nvPicPr>
        <p:blipFill>
          <a:blip r:embed="rId2"/>
          <a:stretch>
            <a:fillRect/>
          </a:stretch>
        </p:blipFill>
        <p:spPr>
          <a:xfrm>
            <a:off x="420414" y="0"/>
            <a:ext cx="11351172" cy="6858000"/>
          </a:xfrm>
          <a:prstGeom prst="rect">
            <a:avLst/>
          </a:prstGeom>
        </p:spPr>
      </p:pic>
    </p:spTree>
    <p:extLst>
      <p:ext uri="{BB962C8B-B14F-4D97-AF65-F5344CB8AC3E}">
        <p14:creationId xmlns:p14="http://schemas.microsoft.com/office/powerpoint/2010/main" val="149272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VIP - makkerskap</a:t>
            </a:r>
          </a:p>
        </p:txBody>
      </p:sp>
      <p:sp>
        <p:nvSpPr>
          <p:cNvPr id="3" name="Plassholder for innhold 2"/>
          <p:cNvSpPr>
            <a:spLocks noGrp="1"/>
          </p:cNvSpPr>
          <p:nvPr>
            <p:ph idx="1"/>
          </p:nvPr>
        </p:nvSpPr>
        <p:spPr/>
        <p:txBody>
          <a:bodyPr/>
          <a:lstStyle/>
          <a:p>
            <a:r>
              <a:rPr lang="nb-NO"/>
              <a:t>Gjennomføres i alle VG1 ved skolen</a:t>
            </a:r>
          </a:p>
          <a:p>
            <a:r>
              <a:rPr lang="nb-NO"/>
              <a:t>Relasjonsbygging</a:t>
            </a:r>
          </a:p>
          <a:p>
            <a:r>
              <a:rPr lang="nb-NO"/>
              <a:t>Trygghet</a:t>
            </a:r>
          </a:p>
          <a:p>
            <a:r>
              <a:rPr lang="nb-NO"/>
              <a:t>Hindre mobbing</a:t>
            </a:r>
          </a:p>
        </p:txBody>
      </p:sp>
    </p:spTree>
    <p:extLst>
      <p:ext uri="{BB962C8B-B14F-4D97-AF65-F5344CB8AC3E}">
        <p14:creationId xmlns:p14="http://schemas.microsoft.com/office/powerpoint/2010/main" val="43391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Møter</a:t>
            </a:r>
          </a:p>
        </p:txBody>
      </p:sp>
      <p:sp>
        <p:nvSpPr>
          <p:cNvPr id="3" name="Plassholder for innhold 2"/>
          <p:cNvSpPr>
            <a:spLocks noGrp="1"/>
          </p:cNvSpPr>
          <p:nvPr>
            <p:ph idx="1"/>
          </p:nvPr>
        </p:nvSpPr>
        <p:spPr/>
        <p:txBody>
          <a:bodyPr/>
          <a:lstStyle/>
          <a:p>
            <a:r>
              <a:rPr lang="nb-NO" b="1"/>
              <a:t>Foreldresamtaler</a:t>
            </a:r>
            <a:r>
              <a:rPr lang="nb-NO"/>
              <a:t>: Uke 44 og 45 ( 1. nov - 12. nov)</a:t>
            </a:r>
          </a:p>
          <a:p>
            <a:r>
              <a:rPr lang="nb-NO"/>
              <a:t>Nytt </a:t>
            </a:r>
            <a:r>
              <a:rPr lang="nb-NO" b="1"/>
              <a:t>foreldremøte</a:t>
            </a:r>
            <a:r>
              <a:rPr lang="nb-NO"/>
              <a:t>: Januar 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Varsling</a:t>
            </a:r>
          </a:p>
        </p:txBody>
      </p:sp>
      <p:sp>
        <p:nvSpPr>
          <p:cNvPr id="3" name="Plassholder for innhold 2"/>
          <p:cNvSpPr>
            <a:spLocks noGrp="1"/>
          </p:cNvSpPr>
          <p:nvPr>
            <p:ph idx="1"/>
          </p:nvPr>
        </p:nvSpPr>
        <p:spPr/>
        <p:txBody>
          <a:bodyPr>
            <a:normAutofit/>
          </a:bodyPr>
          <a:lstStyle/>
          <a:p>
            <a:pPr marL="0" indent="0" fontAlgn="t">
              <a:buNone/>
            </a:pPr>
            <a:r>
              <a:rPr lang="nb-NO"/>
              <a:t>foreldrene til ikke myndige elever skal ha: </a:t>
            </a:r>
          </a:p>
          <a:p>
            <a:r>
              <a:rPr lang="nb-NO"/>
              <a:t>Varsling om eleven sitt fravær (</a:t>
            </a:r>
            <a:r>
              <a:rPr lang="nb-NO" err="1"/>
              <a:t>iSkole</a:t>
            </a:r>
            <a:r>
              <a:rPr lang="nb-NO"/>
              <a:t>)</a:t>
            </a:r>
          </a:p>
          <a:p>
            <a:r>
              <a:rPr lang="nb-NO"/>
              <a:t>Varsling dersom det er fare for at det ikke er grunnlag for vurdering i fag, eller fare for at eleven kan få karakteren nokså godt eller lite godt i orden eller oppførsel (Elektronisk)</a:t>
            </a:r>
          </a:p>
          <a:p>
            <a:pPr>
              <a:buNone/>
            </a:pP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Fraværsføring</a:t>
            </a:r>
          </a:p>
        </p:txBody>
      </p:sp>
      <p:sp>
        <p:nvSpPr>
          <p:cNvPr id="3" name="Plassholder for innhold 2"/>
          <p:cNvSpPr>
            <a:spLocks noGrp="1"/>
          </p:cNvSpPr>
          <p:nvPr>
            <p:ph idx="1"/>
          </p:nvPr>
        </p:nvSpPr>
        <p:spPr/>
        <p:txBody>
          <a:bodyPr>
            <a:normAutofit/>
          </a:bodyPr>
          <a:lstStyle/>
          <a:p>
            <a:pPr marL="0" indent="0" fontAlgn="t">
              <a:buNone/>
            </a:pPr>
            <a:r>
              <a:rPr lang="nn-NO" sz="2800" dirty="0"/>
              <a:t>Alt </a:t>
            </a:r>
            <a:r>
              <a:rPr lang="nn-NO" sz="2800" dirty="0" err="1"/>
              <a:t>fravær</a:t>
            </a:r>
            <a:r>
              <a:rPr lang="nn-NO" sz="2800" dirty="0"/>
              <a:t> skal </a:t>
            </a:r>
            <a:r>
              <a:rPr lang="nn-NO" sz="2800" dirty="0" err="1"/>
              <a:t>registreres</a:t>
            </a:r>
            <a:r>
              <a:rPr lang="nn-NO" sz="2800" dirty="0"/>
              <a:t> og kommer på vitnemålet / kompetansebeviset. </a:t>
            </a:r>
          </a:p>
          <a:p>
            <a:pPr marL="0" indent="0" fontAlgn="t">
              <a:buNone/>
            </a:pPr>
            <a:r>
              <a:rPr lang="nn-NO" sz="2800" dirty="0"/>
              <a:t>Dersom det er </a:t>
            </a:r>
            <a:r>
              <a:rPr lang="nn-NO" sz="2800" dirty="0" err="1"/>
              <a:t>mulig</a:t>
            </a:r>
            <a:r>
              <a:rPr lang="nn-NO" sz="2800" dirty="0"/>
              <a:t>, skal eleven legge fram dokumentasjon på forhånd. </a:t>
            </a:r>
          </a:p>
          <a:p>
            <a:pPr fontAlgn="t"/>
            <a:endParaRPr lang="nb-N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4FAD93-5BE4-4C5F-9EF6-0243B36D8EFB}"/>
              </a:ext>
            </a:extLst>
          </p:cNvPr>
          <p:cNvSpPr>
            <a:spLocks noGrp="1"/>
          </p:cNvSpPr>
          <p:nvPr>
            <p:ph type="title"/>
          </p:nvPr>
        </p:nvSpPr>
        <p:spPr>
          <a:xfrm>
            <a:off x="1775520" y="274638"/>
            <a:ext cx="8435280" cy="2506291"/>
          </a:xfrm>
        </p:spPr>
        <p:txBody>
          <a:bodyPr>
            <a:normAutofit/>
          </a:bodyPr>
          <a:lstStyle/>
          <a:p>
            <a:r>
              <a:rPr lang="nn-NO"/>
              <a:t>For inntil 10 </a:t>
            </a:r>
            <a:r>
              <a:rPr lang="nn-NO" err="1"/>
              <a:t>skoledager</a:t>
            </a:r>
            <a:r>
              <a:rPr lang="nn-NO"/>
              <a:t> kan en elev </a:t>
            </a:r>
            <a:r>
              <a:rPr lang="nn-NO" err="1"/>
              <a:t>kreve</a:t>
            </a:r>
            <a:r>
              <a:rPr lang="nn-NO"/>
              <a:t> at </a:t>
            </a:r>
            <a:r>
              <a:rPr lang="nn-NO" err="1"/>
              <a:t>fravær</a:t>
            </a:r>
            <a:r>
              <a:rPr lang="nn-NO"/>
              <a:t> som </a:t>
            </a:r>
            <a:r>
              <a:rPr lang="nn-NO" err="1"/>
              <a:t>skyldes</a:t>
            </a:r>
            <a:r>
              <a:rPr lang="nn-NO"/>
              <a:t> </a:t>
            </a:r>
            <a:r>
              <a:rPr lang="nn-NO" err="1"/>
              <a:t>følgende</a:t>
            </a:r>
            <a:r>
              <a:rPr lang="nn-NO"/>
              <a:t> </a:t>
            </a:r>
            <a:r>
              <a:rPr lang="nn-NO" err="1"/>
              <a:t>ikke</a:t>
            </a:r>
            <a:r>
              <a:rPr lang="nn-NO"/>
              <a:t> blir telt med: </a:t>
            </a:r>
            <a:br>
              <a:rPr lang="nn-NO"/>
            </a:br>
            <a:endParaRPr lang="nb-NO"/>
          </a:p>
        </p:txBody>
      </p:sp>
      <p:sp>
        <p:nvSpPr>
          <p:cNvPr id="3" name="Plassholder for innhold 2"/>
          <p:cNvSpPr>
            <a:spLocks noGrp="1"/>
          </p:cNvSpPr>
          <p:nvPr>
            <p:ph idx="1"/>
          </p:nvPr>
        </p:nvSpPr>
        <p:spPr>
          <a:xfrm>
            <a:off x="1981200" y="1600201"/>
            <a:ext cx="8229600" cy="4525963"/>
          </a:xfrm>
        </p:spPr>
        <p:txBody>
          <a:bodyPr>
            <a:normAutofit/>
          </a:bodyPr>
          <a:lstStyle/>
          <a:p>
            <a:pPr marL="0" indent="0" fontAlgn="t">
              <a:buNone/>
            </a:pPr>
            <a:r>
              <a:rPr lang="nn-NO"/>
              <a:t> </a:t>
            </a:r>
            <a:endParaRPr lang="nb-NO"/>
          </a:p>
        </p:txBody>
      </p:sp>
      <p:sp>
        <p:nvSpPr>
          <p:cNvPr id="4" name="Rektangel 3"/>
          <p:cNvSpPr/>
          <p:nvPr/>
        </p:nvSpPr>
        <p:spPr>
          <a:xfrm>
            <a:off x="1343472" y="2060848"/>
            <a:ext cx="9073008" cy="3539430"/>
          </a:xfrm>
          <a:prstGeom prst="rect">
            <a:avLst/>
          </a:prstGeom>
        </p:spPr>
        <p:txBody>
          <a:bodyPr wrap="square">
            <a:spAutoFit/>
          </a:bodyPr>
          <a:lstStyle/>
          <a:p>
            <a:pPr marL="514350" indent="-514350" fontAlgn="t">
              <a:buAutoNum type="alphaLcParenR"/>
            </a:pPr>
            <a:r>
              <a:rPr lang="nn-NO" sz="3200"/>
              <a:t>helse- og </a:t>
            </a:r>
            <a:r>
              <a:rPr lang="nn-NO" sz="3200" err="1"/>
              <a:t>velferdsgrunner</a:t>
            </a:r>
            <a:r>
              <a:rPr lang="nn-NO" sz="3200"/>
              <a:t> </a:t>
            </a:r>
          </a:p>
          <a:p>
            <a:pPr marL="514350" indent="-514350" fontAlgn="t">
              <a:buAutoNum type="alphaLcParenR"/>
            </a:pPr>
            <a:r>
              <a:rPr lang="nn-NO" sz="3200"/>
              <a:t>arbeid som </a:t>
            </a:r>
            <a:r>
              <a:rPr lang="nn-NO" sz="3200" err="1"/>
              <a:t>tillitsvalgt</a:t>
            </a:r>
            <a:r>
              <a:rPr lang="nn-NO" sz="3200"/>
              <a:t> </a:t>
            </a:r>
          </a:p>
          <a:p>
            <a:pPr marL="514350" indent="-514350" fontAlgn="t">
              <a:buAutoNum type="alphaLcParenR"/>
            </a:pPr>
            <a:r>
              <a:rPr lang="nn-NO" sz="3200"/>
              <a:t>politisk arbeid </a:t>
            </a:r>
          </a:p>
          <a:p>
            <a:pPr marL="514350" indent="-514350" fontAlgn="t">
              <a:buAutoNum type="alphaLcParenR"/>
            </a:pPr>
            <a:r>
              <a:rPr lang="nn-NO" sz="3200"/>
              <a:t>hjelpearbeid </a:t>
            </a:r>
          </a:p>
          <a:p>
            <a:pPr marL="514350" indent="-514350" fontAlgn="t">
              <a:buAutoNum type="alphaLcParenR"/>
            </a:pPr>
            <a:r>
              <a:rPr lang="nn-NO" sz="3200"/>
              <a:t>lovpålagt oppmøte </a:t>
            </a:r>
          </a:p>
          <a:p>
            <a:pPr marL="514350" indent="-514350" fontAlgn="t">
              <a:buAutoNum type="alphaLcParenR"/>
            </a:pPr>
            <a:r>
              <a:rPr lang="nn-NO" sz="3200"/>
              <a:t>representasjon i arrangement på nasjonalt og internasjonalt nivå.   </a:t>
            </a:r>
            <a:r>
              <a:rPr lang="nn-NO"/>
              <a:t>    </a:t>
            </a:r>
            <a:endParaRPr lang="nn-NO">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Helsegrunner</a:t>
            </a:r>
          </a:p>
        </p:txBody>
      </p:sp>
      <p:sp>
        <p:nvSpPr>
          <p:cNvPr id="5" name="Plassholder for innhold 4"/>
          <p:cNvSpPr>
            <a:spLocks noGrp="1"/>
          </p:cNvSpPr>
          <p:nvPr>
            <p:ph idx="1"/>
          </p:nvPr>
        </p:nvSpPr>
        <p:spPr/>
        <p:txBody>
          <a:bodyPr>
            <a:normAutofit/>
          </a:bodyPr>
          <a:lstStyle/>
          <a:p>
            <a:pPr marL="0" indent="0">
              <a:buNone/>
            </a:pPr>
            <a:r>
              <a:rPr lang="nn-NO" sz="2800"/>
              <a:t>For at </a:t>
            </a:r>
            <a:r>
              <a:rPr lang="nn-NO" sz="2800" err="1"/>
              <a:t>fravær</a:t>
            </a:r>
            <a:r>
              <a:rPr lang="nn-NO" sz="2800"/>
              <a:t> som </a:t>
            </a:r>
            <a:r>
              <a:rPr lang="nn-NO" sz="2800" err="1"/>
              <a:t>skyldes</a:t>
            </a:r>
            <a:r>
              <a:rPr lang="nn-NO" sz="2800"/>
              <a:t> helsegrunner </a:t>
            </a:r>
            <a:r>
              <a:rPr lang="nn-NO" sz="2800" err="1"/>
              <a:t>ikke</a:t>
            </a:r>
            <a:r>
              <a:rPr lang="nn-NO" sz="2800"/>
              <a:t> skal telles, må eleven legge fram </a:t>
            </a:r>
            <a:r>
              <a:rPr lang="nn-NO" sz="2800" b="1"/>
              <a:t>legeerklæring</a:t>
            </a:r>
            <a:r>
              <a:rPr lang="nn-NO" sz="2800"/>
              <a:t>. </a:t>
            </a:r>
            <a:r>
              <a:rPr lang="nn-NO" sz="2800" b="1" err="1"/>
              <a:t>Fravær</a:t>
            </a:r>
            <a:r>
              <a:rPr lang="nn-NO" sz="2800" b="1"/>
              <a:t> som </a:t>
            </a:r>
            <a:r>
              <a:rPr lang="nn-NO" sz="2800" b="1" err="1"/>
              <a:t>skyldes</a:t>
            </a:r>
            <a:r>
              <a:rPr lang="nn-NO" sz="2800" b="1"/>
              <a:t> helsegrunner, må vare </a:t>
            </a:r>
            <a:r>
              <a:rPr lang="nn-NO" sz="2800" b="1" err="1"/>
              <a:t>mer</a:t>
            </a:r>
            <a:r>
              <a:rPr lang="nn-NO" sz="2800" b="1"/>
              <a:t> enn tre </a:t>
            </a:r>
            <a:r>
              <a:rPr lang="nn-NO" sz="2800" b="1" err="1"/>
              <a:t>dager</a:t>
            </a:r>
            <a:r>
              <a:rPr lang="nn-NO" sz="2800" b="1"/>
              <a:t>, og det er </a:t>
            </a:r>
            <a:r>
              <a:rPr lang="nn-NO" sz="2800" b="1" err="1"/>
              <a:t>bare</a:t>
            </a:r>
            <a:r>
              <a:rPr lang="nn-NO" sz="2800" b="1"/>
              <a:t> </a:t>
            </a:r>
            <a:r>
              <a:rPr lang="nn-NO" sz="2800" b="1" err="1"/>
              <a:t>fravær</a:t>
            </a:r>
            <a:r>
              <a:rPr lang="nn-NO" sz="2800" b="1"/>
              <a:t> </a:t>
            </a:r>
            <a:r>
              <a:rPr lang="nn-NO" sz="2800" b="1" err="1"/>
              <a:t>fra</a:t>
            </a:r>
            <a:r>
              <a:rPr lang="nn-NO" sz="2800" b="1"/>
              <a:t> og med fjerde dagen som kan </a:t>
            </a:r>
            <a:r>
              <a:rPr lang="nn-NO" sz="2800" b="1" err="1"/>
              <a:t>strykes</a:t>
            </a:r>
            <a:r>
              <a:rPr lang="nn-NO" sz="2800"/>
              <a:t>. Ved dokumentert risiko for </a:t>
            </a:r>
            <a:r>
              <a:rPr lang="nn-NO" sz="2800" err="1"/>
              <a:t>fravær</a:t>
            </a:r>
            <a:r>
              <a:rPr lang="nn-NO" sz="2800"/>
              <a:t> på grunn av funksjonshemming eller kronisk </a:t>
            </a:r>
            <a:r>
              <a:rPr lang="nn-NO" sz="2800" err="1"/>
              <a:t>sykdom</a:t>
            </a:r>
            <a:r>
              <a:rPr lang="nn-NO" sz="2800"/>
              <a:t> kan </a:t>
            </a:r>
            <a:r>
              <a:rPr lang="nn-NO" sz="2800" err="1"/>
              <a:t>fravær</a:t>
            </a:r>
            <a:r>
              <a:rPr lang="nn-NO" sz="2800"/>
              <a:t> </a:t>
            </a:r>
            <a:r>
              <a:rPr lang="nn-NO" sz="2800" err="1"/>
              <a:t>strykes</a:t>
            </a:r>
            <a:r>
              <a:rPr lang="nn-NO" sz="2800"/>
              <a:t> </a:t>
            </a:r>
            <a:r>
              <a:rPr lang="nn-NO" sz="2800" err="1"/>
              <a:t>fra</a:t>
            </a:r>
            <a:r>
              <a:rPr lang="nn-NO" sz="2800"/>
              <a:t> og med første </a:t>
            </a:r>
            <a:r>
              <a:rPr lang="nn-NO" sz="2800" err="1"/>
              <a:t>fraværsdag</a:t>
            </a:r>
            <a:r>
              <a:rPr lang="nn-NO" sz="2800"/>
              <a:t>.</a:t>
            </a:r>
            <a:endParaRPr lang="nb-NO"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a:br>
            <a:r>
              <a:rPr lang="nb-NO"/>
              <a:t>Velferdsgrunner? </a:t>
            </a:r>
            <a:br>
              <a:rPr lang="nb-NO"/>
            </a:br>
            <a:endParaRPr lang="nb-NO"/>
          </a:p>
        </p:txBody>
      </p:sp>
      <p:sp>
        <p:nvSpPr>
          <p:cNvPr id="3" name="Plassholder for innhold 2"/>
          <p:cNvSpPr>
            <a:spLocks noGrp="1"/>
          </p:cNvSpPr>
          <p:nvPr>
            <p:ph idx="1"/>
          </p:nvPr>
        </p:nvSpPr>
        <p:spPr/>
        <p:txBody>
          <a:bodyPr>
            <a:normAutofit/>
          </a:bodyPr>
          <a:lstStyle/>
          <a:p>
            <a:r>
              <a:rPr lang="nb-NO" sz="3200"/>
              <a:t>Dåp, bryllup, begravelse… er eksempel på velferdsgrunn</a:t>
            </a:r>
          </a:p>
          <a:p>
            <a:r>
              <a:rPr lang="nb-NO" sz="3200"/>
              <a:t>Alt fravær som skal unntas fra føring på vitnemålet, må dokumenteres av en person med kompetanse til å vurdere fraværsårsaken (</a:t>
            </a:r>
            <a:r>
              <a:rPr lang="nb-NO" sz="3200" err="1"/>
              <a:t>Udir</a:t>
            </a:r>
            <a:r>
              <a:rPr lang="nb-NO" sz="3200"/>
              <a:t> 1-2010)</a:t>
            </a:r>
          </a:p>
          <a:p>
            <a:r>
              <a:rPr lang="nb-NO" sz="3200"/>
              <a:t>Ferie er ikke velferdsgrunn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569461-60D0-405E-89DC-4CB022EBFCC4}"/>
              </a:ext>
            </a:extLst>
          </p:cNvPr>
          <p:cNvSpPr>
            <a:spLocks noGrp="1"/>
          </p:cNvSpPr>
          <p:nvPr>
            <p:ph type="title"/>
          </p:nvPr>
        </p:nvSpPr>
        <p:spPr/>
        <p:txBody>
          <a:bodyPr/>
          <a:lstStyle/>
          <a:p>
            <a:r>
              <a:rPr lang="nb-NO"/>
              <a:t>Avstand under arrangementet</a:t>
            </a:r>
          </a:p>
        </p:txBody>
      </p:sp>
      <p:sp>
        <p:nvSpPr>
          <p:cNvPr id="3" name="Plassholder for innhold 2">
            <a:extLst>
              <a:ext uri="{FF2B5EF4-FFF2-40B4-BE49-F238E27FC236}">
                <a16:creationId xmlns:a16="http://schemas.microsoft.com/office/drawing/2014/main" id="{91B99797-2E9A-4472-9E0A-F826E2C8785F}"/>
              </a:ext>
            </a:extLst>
          </p:cNvPr>
          <p:cNvSpPr>
            <a:spLocks noGrp="1"/>
          </p:cNvSpPr>
          <p:nvPr>
            <p:ph idx="1"/>
          </p:nvPr>
        </p:nvSpPr>
        <p:spPr/>
        <p:txBody>
          <a:bodyPr>
            <a:normAutofit/>
          </a:bodyPr>
          <a:lstStyle/>
          <a:p>
            <a:r>
              <a:rPr lang="nb-NO" sz="4000"/>
              <a:t>Det skal være minst 1 meter avstand til andre som ikke er i samme husstand, eller tilsvarende nære.</a:t>
            </a:r>
          </a:p>
        </p:txBody>
      </p:sp>
    </p:spTree>
    <p:extLst>
      <p:ext uri="{BB962C8B-B14F-4D97-AF65-F5344CB8AC3E}">
        <p14:creationId xmlns:p14="http://schemas.microsoft.com/office/powerpoint/2010/main" val="15108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fontAlgn="t"/>
            <a:r>
              <a:rPr lang="nn-NO" sz="3200"/>
              <a:t>Organisert studiearbeid og skoleadministrative </a:t>
            </a:r>
            <a:r>
              <a:rPr lang="nn-NO" sz="3200" err="1"/>
              <a:t>gjøremål</a:t>
            </a:r>
            <a:r>
              <a:rPr lang="nn-NO" sz="3200"/>
              <a:t> etter avtale med </a:t>
            </a:r>
            <a:r>
              <a:rPr lang="nn-NO" sz="3200" err="1"/>
              <a:t>faglærer</a:t>
            </a:r>
            <a:r>
              <a:rPr lang="nn-NO" sz="3200"/>
              <a:t> eller rektor, skal </a:t>
            </a:r>
            <a:r>
              <a:rPr lang="nn-NO" sz="3200" err="1"/>
              <a:t>ikke</a:t>
            </a:r>
            <a:r>
              <a:rPr lang="nn-NO" sz="3200"/>
              <a:t> </a:t>
            </a:r>
            <a:r>
              <a:rPr lang="nn-NO" sz="3200" err="1"/>
              <a:t>regnes</a:t>
            </a:r>
            <a:r>
              <a:rPr lang="nn-NO" sz="3200"/>
              <a:t> som </a:t>
            </a:r>
            <a:r>
              <a:rPr lang="nn-NO" sz="3200" err="1"/>
              <a:t>fravær</a:t>
            </a:r>
            <a:r>
              <a:rPr lang="nn-NO" sz="3200"/>
              <a:t>. </a:t>
            </a:r>
          </a:p>
          <a:p>
            <a:pPr fontAlgn="t"/>
            <a:r>
              <a:rPr lang="nn-NO" sz="3200"/>
              <a:t>Elever som er medlemmer av andre </a:t>
            </a:r>
            <a:r>
              <a:rPr lang="nn-NO" sz="3200" err="1"/>
              <a:t>trossamfunn</a:t>
            </a:r>
            <a:r>
              <a:rPr lang="nn-NO" sz="3200"/>
              <a:t> enn den norske </a:t>
            </a:r>
            <a:r>
              <a:rPr lang="nn-NO" sz="3200" err="1"/>
              <a:t>kirka</a:t>
            </a:r>
            <a:r>
              <a:rPr lang="nn-NO" sz="3200"/>
              <a:t> kan </a:t>
            </a:r>
            <a:r>
              <a:rPr lang="nn-NO" sz="3200" err="1"/>
              <a:t>kreve</a:t>
            </a:r>
            <a:r>
              <a:rPr lang="nn-NO" sz="3200"/>
              <a:t> at inntil to </a:t>
            </a:r>
            <a:r>
              <a:rPr lang="nn-NO" sz="3200" err="1"/>
              <a:t>dager</a:t>
            </a:r>
            <a:r>
              <a:rPr lang="nn-NO" sz="3200"/>
              <a:t> i forbindelse med  religiøse </a:t>
            </a:r>
            <a:r>
              <a:rPr lang="nn-NO" sz="3200" err="1"/>
              <a:t>høytider</a:t>
            </a:r>
            <a:r>
              <a:rPr lang="nn-NO" sz="3200"/>
              <a:t> </a:t>
            </a:r>
            <a:r>
              <a:rPr lang="nn-NO" sz="3200" err="1"/>
              <a:t>ikke</a:t>
            </a:r>
            <a:r>
              <a:rPr lang="nn-NO" sz="3200"/>
              <a:t> blir ført på vitnemålet eller kompetansebeviset. </a:t>
            </a:r>
          </a:p>
          <a:p>
            <a:endParaRPr lang="nb-NO"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5520" y="1106743"/>
            <a:ext cx="8366466" cy="351235"/>
          </a:xfrm>
        </p:spPr>
        <p:txBody>
          <a:bodyPr>
            <a:normAutofit fontScale="90000"/>
          </a:bodyPr>
          <a:lstStyle/>
          <a:p>
            <a:r>
              <a:rPr lang="nb-NO" b="1"/>
              <a:t>Vurdering i fag - fraværsregelen</a:t>
            </a:r>
          </a:p>
        </p:txBody>
      </p:sp>
      <p:sp>
        <p:nvSpPr>
          <p:cNvPr id="3" name="Plassholder for innhold 2"/>
          <p:cNvSpPr>
            <a:spLocks noGrp="1"/>
          </p:cNvSpPr>
          <p:nvPr>
            <p:ph idx="1"/>
          </p:nvPr>
        </p:nvSpPr>
        <p:spPr>
          <a:xfrm>
            <a:off x="911424" y="1772816"/>
            <a:ext cx="10585176" cy="4752528"/>
          </a:xfrm>
          <a:ln>
            <a:solidFill>
              <a:srgbClr val="FF0000"/>
            </a:solidFill>
          </a:ln>
        </p:spPr>
        <p:txBody>
          <a:bodyPr>
            <a:normAutofit lnSpcReduction="10000"/>
          </a:bodyPr>
          <a:lstStyle/>
          <a:p>
            <a:r>
              <a:rPr lang="nn-NO" sz="2400" dirty="0">
                <a:highlight>
                  <a:srgbClr val="FFFF00"/>
                </a:highlight>
              </a:rPr>
              <a:t>Formålet med vurdering i fag er å fremje læring og bidra til lærelyst undervegs, og å gi informasjon om kompetanse undervegs og ved avslutninga av opplæringa i faget.</a:t>
            </a:r>
          </a:p>
          <a:p>
            <a:r>
              <a:rPr lang="nn-NO" sz="2400" dirty="0">
                <a:highlight>
                  <a:srgbClr val="FFFF00"/>
                </a:highlight>
              </a:rPr>
              <a:t>Grunnlaget for vurdering i fag er kompetansemåla i læreplanen i faget</a:t>
            </a:r>
            <a:r>
              <a:rPr lang="nn-NO" sz="2400" dirty="0"/>
              <a:t>. Kompetansemåla skal forståast i lys av teksten om faget i læreplanen. Elevar, … skal vere kjende med læreplanen i faget.</a:t>
            </a:r>
          </a:p>
          <a:p>
            <a:r>
              <a:rPr lang="nn-NO" sz="2400" dirty="0">
                <a:highlight>
                  <a:srgbClr val="FFFF00"/>
                </a:highlight>
              </a:rPr>
              <a:t>Føresetnader, fråvær, orden eller åtferd skal ikkje inn i vurderinga i fag. </a:t>
            </a:r>
            <a:r>
              <a:rPr lang="nn-NO" sz="2400" dirty="0"/>
              <a:t>Innsats er berre ein del av grunnlaget for vurdering dersom det følgjer av læreplanen i faget.</a:t>
            </a:r>
          </a:p>
          <a:p>
            <a:r>
              <a:rPr lang="nn-NO" sz="2400" dirty="0">
                <a:highlight>
                  <a:srgbClr val="FFFF00"/>
                </a:highlight>
              </a:rPr>
              <a:t>Elevar skal møte fram og delta aktivt i opplæringa. Stort fråvær eller andre særlege grunnar kan føre til at lærar og instruktør ikkje har tilstrekkeleg vurderingsgrunnlag til å gi halvårsvurdering med karakter eller standpunktkarakter i fag.</a:t>
            </a:r>
          </a:p>
          <a:p>
            <a:pPr marL="0" indent="0">
              <a:buNone/>
            </a:pPr>
            <a:endParaRPr lang="nb-NO" sz="2800" i="1" dirty="0"/>
          </a:p>
        </p:txBody>
      </p:sp>
    </p:spTree>
    <p:extLst>
      <p:ext uri="{BB962C8B-B14F-4D97-AF65-F5344CB8AC3E}">
        <p14:creationId xmlns:p14="http://schemas.microsoft.com/office/powerpoint/2010/main" val="138720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F90ADD-6C14-4493-867E-8859D7169203}"/>
              </a:ext>
            </a:extLst>
          </p:cNvPr>
          <p:cNvSpPr>
            <a:spLocks noGrp="1"/>
          </p:cNvSpPr>
          <p:nvPr>
            <p:ph type="title"/>
          </p:nvPr>
        </p:nvSpPr>
        <p:spPr/>
        <p:txBody>
          <a:bodyPr/>
          <a:lstStyle/>
          <a:p>
            <a:r>
              <a:rPr lang="nb-NO"/>
              <a:t>Fraværsregelen</a:t>
            </a:r>
          </a:p>
        </p:txBody>
      </p:sp>
      <p:sp>
        <p:nvSpPr>
          <p:cNvPr id="4" name="Plassholder for innhold 3">
            <a:extLst>
              <a:ext uri="{FF2B5EF4-FFF2-40B4-BE49-F238E27FC236}">
                <a16:creationId xmlns:a16="http://schemas.microsoft.com/office/drawing/2014/main" id="{685ACC3E-D245-4D70-9343-C1F26768CE42}"/>
              </a:ext>
            </a:extLst>
          </p:cNvPr>
          <p:cNvSpPr>
            <a:spLocks noGrp="1"/>
          </p:cNvSpPr>
          <p:nvPr>
            <p:ph sz="half" idx="1"/>
          </p:nvPr>
        </p:nvSpPr>
        <p:spPr/>
        <p:txBody>
          <a:bodyPr>
            <a:normAutofit fontScale="92500" lnSpcReduction="10000"/>
          </a:bodyPr>
          <a:lstStyle/>
          <a:p>
            <a:r>
              <a:rPr lang="nb-NO" sz="2400">
                <a:effectLst>
                  <a:outerShdw blurRad="38100" dist="38100" dir="2700000" algn="tl">
                    <a:srgbClr val="000000">
                      <a:alpha val="43137"/>
                    </a:srgbClr>
                  </a:outerShdw>
                </a:effectLst>
                <a:highlight>
                  <a:srgbClr val="FFFF00"/>
                </a:highlight>
              </a:rPr>
              <a:t>I videregående skole </a:t>
            </a:r>
            <a:r>
              <a:rPr lang="nb-NO" sz="2400" u="sng">
                <a:effectLst>
                  <a:outerShdw blurRad="38100" dist="38100" dir="2700000" algn="tl">
                    <a:srgbClr val="000000">
                      <a:alpha val="43137"/>
                    </a:srgbClr>
                  </a:outerShdw>
                </a:effectLst>
                <a:highlight>
                  <a:srgbClr val="FFFF00"/>
                </a:highlight>
              </a:rPr>
              <a:t>skal</a:t>
            </a:r>
            <a:r>
              <a:rPr lang="nb-NO" sz="2400">
                <a:effectLst>
                  <a:outerShdw blurRad="38100" dist="38100" dir="2700000" algn="tl">
                    <a:srgbClr val="000000">
                      <a:alpha val="43137"/>
                    </a:srgbClr>
                  </a:outerShdw>
                </a:effectLst>
                <a:highlight>
                  <a:srgbClr val="FFFF00"/>
                </a:highlight>
              </a:rPr>
              <a:t> ikke en elev få vurdering med karakter  ved udokumentert fravær i mer enn 10 prosent av timene i faget.</a:t>
            </a:r>
          </a:p>
          <a:p>
            <a:r>
              <a:rPr lang="nb-NO" sz="2400">
                <a:effectLst>
                  <a:outerShdw blurRad="38100" dist="38100" dir="2700000" algn="tl">
                    <a:srgbClr val="000000">
                      <a:alpha val="43137"/>
                    </a:srgbClr>
                  </a:outerShdw>
                </a:effectLst>
              </a:rPr>
              <a:t>Rektor kan dersom det er klart urimelig at grensen på 10% skal gjelde innvilge mulighet til å sette karakter  ved inntil 15% udokumentert fravær</a:t>
            </a:r>
          </a:p>
          <a:p>
            <a:pPr marL="0" indent="0">
              <a:buNone/>
            </a:pPr>
            <a:endParaRPr lang="nb-NO" sz="2400"/>
          </a:p>
        </p:txBody>
      </p:sp>
      <p:sp>
        <p:nvSpPr>
          <p:cNvPr id="5" name="Plassholder for innhold 4">
            <a:extLst>
              <a:ext uri="{FF2B5EF4-FFF2-40B4-BE49-F238E27FC236}">
                <a16:creationId xmlns:a16="http://schemas.microsoft.com/office/drawing/2014/main" id="{030EB0B7-5BF4-4010-8871-70D8035DC923}"/>
              </a:ext>
            </a:extLst>
          </p:cNvPr>
          <p:cNvSpPr>
            <a:spLocks noGrp="1"/>
          </p:cNvSpPr>
          <p:nvPr>
            <p:ph sz="half" idx="2"/>
          </p:nvPr>
        </p:nvSpPr>
        <p:spPr/>
        <p:txBody>
          <a:bodyPr>
            <a:normAutofit fontScale="92500" lnSpcReduction="10000"/>
          </a:bodyPr>
          <a:lstStyle/>
          <a:p>
            <a:r>
              <a:rPr lang="nb-NO"/>
              <a:t>Dokumentert fravær gjelder fra første dag, og kan være timefravær. Samme grunner som for det som ikke føres, i tillegg er </a:t>
            </a:r>
            <a:r>
              <a:rPr lang="nn-NO">
                <a:solidFill>
                  <a:srgbClr val="333333"/>
                </a:solidFill>
                <a:latin typeface="Helvetica Neue"/>
              </a:rPr>
              <a:t>d</a:t>
            </a:r>
            <a:r>
              <a:rPr lang="nn-NO" b="0" i="0">
                <a:solidFill>
                  <a:srgbClr val="333333"/>
                </a:solidFill>
                <a:effectLst/>
                <a:latin typeface="Helvetica Neue"/>
              </a:rPr>
              <a:t>eler av den obligatoriske trafikkopplæringa til </a:t>
            </a:r>
            <a:r>
              <a:rPr lang="nn-NO" b="0" i="0" err="1">
                <a:solidFill>
                  <a:srgbClr val="333333"/>
                </a:solidFill>
                <a:effectLst/>
                <a:latin typeface="Helvetica Neue"/>
              </a:rPr>
              <a:t>førerkort</a:t>
            </a:r>
            <a:r>
              <a:rPr lang="nn-NO" b="0" i="0">
                <a:solidFill>
                  <a:srgbClr val="333333"/>
                </a:solidFill>
                <a:effectLst/>
                <a:latin typeface="Helvetica Neue"/>
              </a:rPr>
              <a:t> klasse B: </a:t>
            </a:r>
            <a:r>
              <a:rPr lang="nn-NO" b="0" i="0" err="1">
                <a:solidFill>
                  <a:srgbClr val="333333"/>
                </a:solidFill>
                <a:effectLst/>
                <a:latin typeface="Helvetica Neue"/>
              </a:rPr>
              <a:t>trygghetsskurs</a:t>
            </a:r>
            <a:r>
              <a:rPr lang="nn-NO" b="0" i="0">
                <a:solidFill>
                  <a:srgbClr val="333333"/>
                </a:solidFill>
                <a:effectLst/>
                <a:latin typeface="Helvetica Neue"/>
              </a:rPr>
              <a:t> på bane og andre og tredje del av </a:t>
            </a:r>
            <a:r>
              <a:rPr lang="nn-NO" b="0" i="0" err="1">
                <a:solidFill>
                  <a:srgbClr val="333333"/>
                </a:solidFill>
                <a:effectLst/>
                <a:latin typeface="Helvetica Neue"/>
              </a:rPr>
              <a:t>trygghetsskurs</a:t>
            </a:r>
            <a:r>
              <a:rPr lang="nn-NO" b="0" i="0">
                <a:solidFill>
                  <a:srgbClr val="333333"/>
                </a:solidFill>
                <a:effectLst/>
                <a:latin typeface="Helvetica Neue"/>
              </a:rPr>
              <a:t> på veg gyldig.</a:t>
            </a:r>
          </a:p>
          <a:p>
            <a:r>
              <a:rPr lang="nn-NO" b="0" i="0">
                <a:solidFill>
                  <a:srgbClr val="333333"/>
                </a:solidFill>
                <a:effectLst/>
                <a:latin typeface="Helvetica Neue"/>
              </a:rPr>
              <a:t>Må </a:t>
            </a:r>
            <a:r>
              <a:rPr lang="nn-NO" b="0" i="0" err="1">
                <a:solidFill>
                  <a:srgbClr val="333333"/>
                </a:solidFill>
                <a:effectLst/>
                <a:latin typeface="Helvetica Neue"/>
              </a:rPr>
              <a:t>dokumenteres</a:t>
            </a:r>
            <a:r>
              <a:rPr lang="nn-NO" b="0" i="0">
                <a:solidFill>
                  <a:srgbClr val="333333"/>
                </a:solidFill>
                <a:effectLst/>
                <a:latin typeface="Helvetica Neue"/>
              </a:rPr>
              <a:t>  </a:t>
            </a:r>
            <a:endParaRPr lang="nb-NO" b="1">
              <a:solidFill>
                <a:srgbClr val="002060"/>
              </a:solidFill>
            </a:endParaRPr>
          </a:p>
          <a:p>
            <a:endParaRPr lang="nb-NO"/>
          </a:p>
        </p:txBody>
      </p:sp>
    </p:spTree>
    <p:extLst>
      <p:ext uri="{BB962C8B-B14F-4D97-AF65-F5344CB8AC3E}">
        <p14:creationId xmlns:p14="http://schemas.microsoft.com/office/powerpoint/2010/main" val="318737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err="1"/>
              <a:t>iSkole</a:t>
            </a:r>
            <a:endParaRPr lang="nb-NO"/>
          </a:p>
        </p:txBody>
      </p:sp>
      <p:sp>
        <p:nvSpPr>
          <p:cNvPr id="3" name="Plassholder for innhold 2"/>
          <p:cNvSpPr>
            <a:spLocks noGrp="1"/>
          </p:cNvSpPr>
          <p:nvPr>
            <p:ph idx="1"/>
          </p:nvPr>
        </p:nvSpPr>
        <p:spPr/>
        <p:txBody>
          <a:bodyPr>
            <a:normAutofit/>
          </a:bodyPr>
          <a:lstStyle/>
          <a:p>
            <a:pPr>
              <a:buNone/>
            </a:pPr>
            <a:r>
              <a:rPr lang="nb-NO">
                <a:hlinkClick r:id="rId2"/>
              </a:rPr>
              <a:t>https://iskole.nfk.no</a:t>
            </a:r>
            <a:endParaRPr lang="nb-NO"/>
          </a:p>
          <a:p>
            <a:pPr>
              <a:buNone/>
            </a:pPr>
            <a:endParaRPr lang="nb-NO"/>
          </a:p>
          <a:p>
            <a:pPr>
              <a:buNone/>
            </a:pPr>
            <a:r>
              <a:rPr lang="nb-NO">
                <a:hlinkClick r:id="rId3"/>
              </a:rPr>
              <a:t>http://sortland.vgs.no/</a:t>
            </a:r>
            <a:endParaRPr lang="nb-NO"/>
          </a:p>
          <a:p>
            <a:pPr>
              <a:buNone/>
            </a:pPr>
            <a:endParaRPr lang="nb-NO"/>
          </a:p>
          <a:p>
            <a:pPr>
              <a:buNone/>
            </a:pPr>
            <a:endParaRPr lang="nb-NO"/>
          </a:p>
          <a:p>
            <a:pPr>
              <a:buNone/>
            </a:pPr>
            <a:r>
              <a:rPr lang="nb-NO"/>
              <a:t>Brukernavn/passord sendes på epost så snart vi har fått lagt det inn i systemet. </a:t>
            </a:r>
          </a:p>
          <a:p>
            <a:pPr>
              <a:buNone/>
            </a:pPr>
            <a:endParaRPr lang="nb-NO"/>
          </a:p>
          <a:p>
            <a:pPr>
              <a:buNone/>
            </a:pPr>
            <a:r>
              <a:rPr lang="nb-NO"/>
              <a:t>De som ikke har fått passord kan levere </a:t>
            </a:r>
            <a:r>
              <a:rPr lang="nb-NO" err="1"/>
              <a:t>innskrivingsskjemaet</a:t>
            </a:r>
            <a:r>
              <a:rPr lang="nb-NO"/>
              <a:t> i dag.</a:t>
            </a:r>
          </a:p>
          <a:p>
            <a:pPr>
              <a:buNone/>
            </a:pPr>
            <a:endParaRPr lang="nb-NO"/>
          </a:p>
          <a:p>
            <a:pPr>
              <a:buNone/>
            </a:pPr>
            <a:r>
              <a:rPr lang="nb-NO"/>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75470F-EACC-4F1C-BB63-0252EAA6BF3C}"/>
              </a:ext>
            </a:extLst>
          </p:cNvPr>
          <p:cNvSpPr>
            <a:spLocks noGrp="1"/>
          </p:cNvSpPr>
          <p:nvPr>
            <p:ph type="title"/>
          </p:nvPr>
        </p:nvSpPr>
        <p:spPr/>
        <p:txBody>
          <a:bodyPr/>
          <a:lstStyle/>
          <a:p>
            <a:r>
              <a:rPr lang="nb-NO"/>
              <a:t>Elev-/</a:t>
            </a:r>
            <a:r>
              <a:rPr lang="nb-NO" err="1"/>
              <a:t>lærlingtjenesten</a:t>
            </a:r>
            <a:r>
              <a:rPr lang="nb-NO"/>
              <a:t> Sortland </a:t>
            </a:r>
            <a:r>
              <a:rPr lang="nb-NO" err="1"/>
              <a:t>vgs</a:t>
            </a:r>
            <a:r>
              <a:rPr lang="nb-NO"/>
              <a:t> </a:t>
            </a:r>
          </a:p>
        </p:txBody>
      </p:sp>
      <p:sp>
        <p:nvSpPr>
          <p:cNvPr id="3" name="Plassholder for innhold 2">
            <a:extLst>
              <a:ext uri="{FF2B5EF4-FFF2-40B4-BE49-F238E27FC236}">
                <a16:creationId xmlns:a16="http://schemas.microsoft.com/office/drawing/2014/main" id="{2D2376E6-4978-4183-95FE-C65ABD05D8CB}"/>
              </a:ext>
            </a:extLst>
          </p:cNvPr>
          <p:cNvSpPr>
            <a:spLocks noGrp="1"/>
          </p:cNvSpPr>
          <p:nvPr>
            <p:ph idx="1"/>
          </p:nvPr>
        </p:nvSpPr>
        <p:spPr/>
        <p:txBody>
          <a:bodyPr vert="horz" lIns="91440" tIns="45720" rIns="91440" bIns="45720" rtlCol="0" anchor="t">
            <a:normAutofit/>
          </a:bodyPr>
          <a:lstStyle/>
          <a:p>
            <a:r>
              <a:rPr lang="nb-NO" err="1"/>
              <a:t>Avd.leder</a:t>
            </a:r>
            <a:r>
              <a:rPr lang="nb-NO"/>
              <a:t> Steinar Kjeldsen </a:t>
            </a:r>
          </a:p>
          <a:p>
            <a:r>
              <a:rPr lang="nb-NO"/>
              <a:t>Skolehelsetjenesten</a:t>
            </a:r>
          </a:p>
          <a:p>
            <a:pPr lvl="1"/>
            <a:r>
              <a:rPr lang="nb-NO"/>
              <a:t>Merethe Lamark helsesykepleier</a:t>
            </a:r>
          </a:p>
          <a:p>
            <a:pPr lvl="1"/>
            <a:r>
              <a:rPr lang="nb-NO"/>
              <a:t>Lars Rune Strandskog psykisk helserådgiver</a:t>
            </a:r>
          </a:p>
          <a:p>
            <a:pPr marL="0" indent="0">
              <a:buNone/>
            </a:pPr>
            <a:endParaRPr lang="nb-NO"/>
          </a:p>
          <a:p>
            <a:endParaRPr lang="nb-NO"/>
          </a:p>
          <a:p>
            <a:r>
              <a:rPr lang="nb-NO"/>
              <a:t>Rådgivere</a:t>
            </a:r>
          </a:p>
          <a:p>
            <a:pPr lvl="1"/>
            <a:r>
              <a:rPr lang="nb-NO"/>
              <a:t>Sonja Nilsen og Karina Jensen </a:t>
            </a:r>
          </a:p>
          <a:p>
            <a:pPr lvl="1"/>
            <a:endParaRPr lang="nb-NO"/>
          </a:p>
          <a:p>
            <a:pPr lvl="1"/>
            <a:r>
              <a:rPr lang="nb-NO" err="1"/>
              <a:t>Sosialpedagogisk</a:t>
            </a:r>
            <a:r>
              <a:rPr lang="nb-NO"/>
              <a:t> og karriererådgiving</a:t>
            </a:r>
          </a:p>
          <a:p>
            <a:endParaRPr lang="nb-NO"/>
          </a:p>
          <a:p>
            <a:endParaRPr lang="nb-NO"/>
          </a:p>
          <a:p>
            <a:endParaRPr lang="nb-NO"/>
          </a:p>
          <a:p>
            <a:endParaRPr lang="nb-NO"/>
          </a:p>
          <a:p>
            <a:pPr lvl="1"/>
            <a:endParaRPr lang="nb-NO"/>
          </a:p>
        </p:txBody>
      </p:sp>
      <p:pic>
        <p:nvPicPr>
          <p:cNvPr id="5" name="Bilde 5" descr="Et bilde som inneholder person, smilende, poserer&#10;&#10;Automatisk generert beskrivelse">
            <a:extLst>
              <a:ext uri="{FF2B5EF4-FFF2-40B4-BE49-F238E27FC236}">
                <a16:creationId xmlns:a16="http://schemas.microsoft.com/office/drawing/2014/main" id="{03E10EA6-219A-46C1-A612-D886F22D6A25}"/>
              </a:ext>
            </a:extLst>
          </p:cNvPr>
          <p:cNvPicPr>
            <a:picLocks noChangeAspect="1"/>
          </p:cNvPicPr>
          <p:nvPr/>
        </p:nvPicPr>
        <p:blipFill>
          <a:blip r:embed="rId2"/>
          <a:stretch>
            <a:fillRect/>
          </a:stretch>
        </p:blipFill>
        <p:spPr>
          <a:xfrm>
            <a:off x="7643079" y="1634637"/>
            <a:ext cx="1345956" cy="2057400"/>
          </a:xfrm>
          <a:prstGeom prst="rect">
            <a:avLst/>
          </a:prstGeom>
        </p:spPr>
      </p:pic>
      <p:pic>
        <p:nvPicPr>
          <p:cNvPr id="6" name="Bilde 6" descr="Et bilde som inneholder tekst, person, mann, vegg&#10;&#10;Automatisk generert beskrivelse">
            <a:extLst>
              <a:ext uri="{FF2B5EF4-FFF2-40B4-BE49-F238E27FC236}">
                <a16:creationId xmlns:a16="http://schemas.microsoft.com/office/drawing/2014/main" id="{47A18E14-DB40-4F10-8A37-3F82E3FC814D}"/>
              </a:ext>
            </a:extLst>
          </p:cNvPr>
          <p:cNvPicPr>
            <a:picLocks noChangeAspect="1"/>
          </p:cNvPicPr>
          <p:nvPr/>
        </p:nvPicPr>
        <p:blipFill>
          <a:blip r:embed="rId3"/>
          <a:stretch>
            <a:fillRect/>
          </a:stretch>
        </p:blipFill>
        <p:spPr>
          <a:xfrm>
            <a:off x="9497503" y="1635369"/>
            <a:ext cx="1154032" cy="2055934"/>
          </a:xfrm>
          <a:prstGeom prst="rect">
            <a:avLst/>
          </a:prstGeom>
        </p:spPr>
      </p:pic>
      <p:pic>
        <p:nvPicPr>
          <p:cNvPr id="7" name="Bilde 7">
            <a:extLst>
              <a:ext uri="{FF2B5EF4-FFF2-40B4-BE49-F238E27FC236}">
                <a16:creationId xmlns:a16="http://schemas.microsoft.com/office/drawing/2014/main" id="{6057622F-CB87-4C1F-9C6E-32AA96C74037}"/>
              </a:ext>
            </a:extLst>
          </p:cNvPr>
          <p:cNvPicPr>
            <a:picLocks noChangeAspect="1"/>
          </p:cNvPicPr>
          <p:nvPr/>
        </p:nvPicPr>
        <p:blipFill>
          <a:blip r:embed="rId4"/>
          <a:stretch>
            <a:fillRect/>
          </a:stretch>
        </p:blipFill>
        <p:spPr>
          <a:xfrm>
            <a:off x="7656633" y="3919904"/>
            <a:ext cx="1333501" cy="2036884"/>
          </a:xfrm>
          <a:prstGeom prst="rect">
            <a:avLst/>
          </a:prstGeom>
        </p:spPr>
      </p:pic>
      <p:pic>
        <p:nvPicPr>
          <p:cNvPr id="8" name="Bilde 8">
            <a:extLst>
              <a:ext uri="{FF2B5EF4-FFF2-40B4-BE49-F238E27FC236}">
                <a16:creationId xmlns:a16="http://schemas.microsoft.com/office/drawing/2014/main" id="{EE2D2C61-5EB4-40DA-84A8-6FAB9DBCAA44}"/>
              </a:ext>
            </a:extLst>
          </p:cNvPr>
          <p:cNvPicPr>
            <a:picLocks noChangeAspect="1"/>
          </p:cNvPicPr>
          <p:nvPr/>
        </p:nvPicPr>
        <p:blipFill>
          <a:blip r:embed="rId5"/>
          <a:stretch>
            <a:fillRect/>
          </a:stretch>
        </p:blipFill>
        <p:spPr>
          <a:xfrm>
            <a:off x="9264894" y="3826485"/>
            <a:ext cx="1392116" cy="2091837"/>
          </a:xfrm>
          <a:prstGeom prst="rect">
            <a:avLst/>
          </a:prstGeom>
        </p:spPr>
      </p:pic>
    </p:spTree>
    <p:extLst>
      <p:ext uri="{BB962C8B-B14F-4D97-AF65-F5344CB8AC3E}">
        <p14:creationId xmlns:p14="http://schemas.microsoft.com/office/powerpoint/2010/main" val="131680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CFA40-6D8F-4854-9A27-EAEEFEC27065}"/>
              </a:ext>
            </a:extLst>
          </p:cNvPr>
          <p:cNvSpPr>
            <a:spLocks noGrp="1"/>
          </p:cNvSpPr>
          <p:nvPr>
            <p:ph type="title"/>
          </p:nvPr>
        </p:nvSpPr>
        <p:spPr/>
        <p:txBody>
          <a:bodyPr/>
          <a:lstStyle/>
          <a:p>
            <a:r>
              <a:rPr lang="nb-NO"/>
              <a:t>Elev-/</a:t>
            </a:r>
            <a:r>
              <a:rPr lang="nb-NO" err="1"/>
              <a:t>lærlingtjenesten</a:t>
            </a:r>
            <a:r>
              <a:rPr lang="nb-NO"/>
              <a:t> </a:t>
            </a:r>
          </a:p>
        </p:txBody>
      </p:sp>
      <p:sp>
        <p:nvSpPr>
          <p:cNvPr id="3" name="Plassholder for innhold 2">
            <a:extLst>
              <a:ext uri="{FF2B5EF4-FFF2-40B4-BE49-F238E27FC236}">
                <a16:creationId xmlns:a16="http://schemas.microsoft.com/office/drawing/2014/main" id="{72B29EB2-8166-462A-A693-44D54F547A95}"/>
              </a:ext>
            </a:extLst>
          </p:cNvPr>
          <p:cNvSpPr>
            <a:spLocks noGrp="1"/>
          </p:cNvSpPr>
          <p:nvPr>
            <p:ph idx="1"/>
          </p:nvPr>
        </p:nvSpPr>
        <p:spPr/>
        <p:txBody>
          <a:bodyPr vert="horz" lIns="91440" tIns="45720" rIns="91440" bIns="45720" rtlCol="0" anchor="t">
            <a:normAutofit/>
          </a:bodyPr>
          <a:lstStyle/>
          <a:p>
            <a:r>
              <a:rPr lang="nb-NO"/>
              <a:t>Oppfølgingstjenesten</a:t>
            </a:r>
          </a:p>
          <a:p>
            <a:pPr lvl="1"/>
            <a:r>
              <a:rPr lang="nb-NO"/>
              <a:t>Ellen Marie Pettersen(Bø, Øksnes, Sortland) </a:t>
            </a:r>
          </a:p>
          <a:p>
            <a:pPr lvl="1"/>
            <a:r>
              <a:rPr lang="nb-NO"/>
              <a:t>Marthe Lind (Lødingen)</a:t>
            </a:r>
          </a:p>
          <a:p>
            <a:endParaRPr lang="nb-NO"/>
          </a:p>
          <a:p>
            <a:endParaRPr lang="nb-NO"/>
          </a:p>
          <a:p>
            <a:endParaRPr lang="nb-NO"/>
          </a:p>
          <a:p>
            <a:endParaRPr lang="nb-NO"/>
          </a:p>
          <a:p>
            <a:r>
              <a:rPr lang="nb-NO"/>
              <a:t>PPT for </a:t>
            </a:r>
            <a:r>
              <a:rPr lang="nb-NO" err="1"/>
              <a:t>vgs</a:t>
            </a:r>
            <a:r>
              <a:rPr lang="nb-NO"/>
              <a:t> </a:t>
            </a:r>
          </a:p>
          <a:p>
            <a:pPr lvl="1"/>
            <a:r>
              <a:rPr lang="nb-NO">
                <a:ea typeface="+mn-lt"/>
                <a:cs typeface="+mn-lt"/>
              </a:rPr>
              <a:t>PPT er på skolen. Elever fra grunnskolen må henvises på nytt</a:t>
            </a:r>
          </a:p>
          <a:p>
            <a:pPr marL="457200" lvl="1" indent="0">
              <a:buNone/>
            </a:pPr>
            <a:endParaRPr lang="nb-NO"/>
          </a:p>
          <a:p>
            <a:pPr lvl="1"/>
            <a:endParaRPr lang="nb-NO"/>
          </a:p>
          <a:p>
            <a:endParaRPr lang="nb-NO"/>
          </a:p>
          <a:p>
            <a:pPr marL="0" indent="0">
              <a:buNone/>
            </a:pPr>
            <a:endParaRPr lang="nb-NO"/>
          </a:p>
          <a:p>
            <a:endParaRPr lang="nb-NO"/>
          </a:p>
        </p:txBody>
      </p:sp>
      <p:pic>
        <p:nvPicPr>
          <p:cNvPr id="4" name="Bilde 4" descr="Et bilde som inneholder person, innendørs, rød, stripete&#10;&#10;Automatisk generert beskrivelse">
            <a:extLst>
              <a:ext uri="{FF2B5EF4-FFF2-40B4-BE49-F238E27FC236}">
                <a16:creationId xmlns:a16="http://schemas.microsoft.com/office/drawing/2014/main" id="{A2A1C2C3-BC92-49B7-9276-7C39108DF4C7}"/>
              </a:ext>
            </a:extLst>
          </p:cNvPr>
          <p:cNvPicPr>
            <a:picLocks noChangeAspect="1"/>
          </p:cNvPicPr>
          <p:nvPr/>
        </p:nvPicPr>
        <p:blipFill>
          <a:blip r:embed="rId2"/>
          <a:stretch>
            <a:fillRect/>
          </a:stretch>
        </p:blipFill>
        <p:spPr>
          <a:xfrm>
            <a:off x="6596061" y="1334965"/>
            <a:ext cx="1359145" cy="2041281"/>
          </a:xfrm>
          <a:prstGeom prst="rect">
            <a:avLst/>
          </a:prstGeom>
        </p:spPr>
      </p:pic>
      <p:pic>
        <p:nvPicPr>
          <p:cNvPr id="5" name="Bilde 5" descr="Et bilde som inneholder person, kvinne, klær, smilende&#10;&#10;Automatisk generert beskrivelse">
            <a:extLst>
              <a:ext uri="{FF2B5EF4-FFF2-40B4-BE49-F238E27FC236}">
                <a16:creationId xmlns:a16="http://schemas.microsoft.com/office/drawing/2014/main" id="{74F6BB2B-567D-4A40-869D-500B87B25631}"/>
              </a:ext>
            </a:extLst>
          </p:cNvPr>
          <p:cNvPicPr>
            <a:picLocks noChangeAspect="1"/>
          </p:cNvPicPr>
          <p:nvPr/>
        </p:nvPicPr>
        <p:blipFill>
          <a:blip r:embed="rId3"/>
          <a:stretch>
            <a:fillRect/>
          </a:stretch>
        </p:blipFill>
        <p:spPr>
          <a:xfrm>
            <a:off x="9162317" y="1212237"/>
            <a:ext cx="1443405" cy="2213466"/>
          </a:xfrm>
          <a:prstGeom prst="rect">
            <a:avLst/>
          </a:prstGeom>
        </p:spPr>
      </p:pic>
    </p:spTree>
    <p:extLst>
      <p:ext uri="{BB962C8B-B14F-4D97-AF65-F5344CB8AC3E}">
        <p14:creationId xmlns:p14="http://schemas.microsoft.com/office/powerpoint/2010/main" val="291429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8C58EDD-2FB8-42EC-915C-6ABFD068EB1C}"/>
              </a:ext>
            </a:extLst>
          </p:cNvPr>
          <p:cNvSpPr>
            <a:spLocks noGrp="1"/>
          </p:cNvSpPr>
          <p:nvPr>
            <p:ph type="dt" sz="half" idx="10"/>
          </p:nvPr>
        </p:nvSpPr>
        <p:spPr/>
        <p:txBody>
          <a:bodyPr/>
          <a:lstStyle/>
          <a:p>
            <a:pPr>
              <a:defRPr/>
            </a:pPr>
            <a:fld id="{42317B60-B311-4647-B1CD-F69925CC11B2}" type="datetime1">
              <a:rPr lang="nb-NO" smtClean="0"/>
              <a:pPr>
                <a:defRPr/>
              </a:pPr>
              <a:t>07.09.2021</a:t>
            </a:fld>
            <a:endParaRPr lang="nb-NO"/>
          </a:p>
        </p:txBody>
      </p:sp>
      <p:sp>
        <p:nvSpPr>
          <p:cNvPr id="3" name="Plassholder for lysbildenummer 2">
            <a:extLst>
              <a:ext uri="{FF2B5EF4-FFF2-40B4-BE49-F238E27FC236}">
                <a16:creationId xmlns:a16="http://schemas.microsoft.com/office/drawing/2014/main" id="{60150647-707C-44DB-8CCE-DA2737975E54}"/>
              </a:ext>
            </a:extLst>
          </p:cNvPr>
          <p:cNvSpPr>
            <a:spLocks noGrp="1"/>
          </p:cNvSpPr>
          <p:nvPr>
            <p:ph type="sldNum" sz="quarter" idx="12"/>
          </p:nvPr>
        </p:nvSpPr>
        <p:spPr/>
        <p:txBody>
          <a:bodyPr/>
          <a:lstStyle/>
          <a:p>
            <a:pPr>
              <a:defRPr/>
            </a:pPr>
            <a:fld id="{883130CA-126E-4BAB-B1FC-ADC16D72FBEE}" type="slidenum">
              <a:rPr lang="nb-NO" smtClean="0"/>
              <a:pPr>
                <a:defRPr/>
              </a:pPr>
              <a:t>3</a:t>
            </a:fld>
            <a:endParaRPr lang="nb-NO"/>
          </a:p>
        </p:txBody>
      </p:sp>
      <p:graphicFrame>
        <p:nvGraphicFramePr>
          <p:cNvPr id="4" name="Objekt 3">
            <a:extLst>
              <a:ext uri="{FF2B5EF4-FFF2-40B4-BE49-F238E27FC236}">
                <a16:creationId xmlns:a16="http://schemas.microsoft.com/office/drawing/2014/main" id="{03FA32C7-E513-4FF5-8548-3C50A36E32B6}"/>
              </a:ext>
            </a:extLst>
          </p:cNvPr>
          <p:cNvGraphicFramePr>
            <a:graphicFrameLocks noChangeAspect="1"/>
          </p:cNvGraphicFramePr>
          <p:nvPr/>
        </p:nvGraphicFramePr>
        <p:xfrm>
          <a:off x="1616075" y="92076"/>
          <a:ext cx="9035474" cy="6384925"/>
        </p:xfrm>
        <a:graphic>
          <a:graphicData uri="http://schemas.openxmlformats.org/presentationml/2006/ole">
            <mc:AlternateContent xmlns:mc="http://schemas.openxmlformats.org/markup-compatibility/2006">
              <mc:Choice xmlns:v="urn:schemas-microsoft-com:vml" Requires="v">
                <p:oleObj spid="_x0000_s16385" name="Acrobat Document" r:id="rId3" imgW="8019888" imgH="5667375" progId="AcroExch.Document.DC">
                  <p:embed/>
                </p:oleObj>
              </mc:Choice>
              <mc:Fallback>
                <p:oleObj name="Acrobat Document" r:id="rId3" imgW="8019888" imgH="5667375" progId="AcroExch.Document.DC">
                  <p:embed/>
                  <p:pic>
                    <p:nvPicPr>
                      <p:cNvPr id="4" name="Objekt 3">
                        <a:extLst>
                          <a:ext uri="{FF2B5EF4-FFF2-40B4-BE49-F238E27FC236}">
                            <a16:creationId xmlns:a16="http://schemas.microsoft.com/office/drawing/2014/main" id="{03FA32C7-E513-4FF5-8548-3C50A36E32B6}"/>
                          </a:ext>
                        </a:extLst>
                      </p:cNvPr>
                      <p:cNvPicPr/>
                      <p:nvPr/>
                    </p:nvPicPr>
                    <p:blipFill>
                      <a:blip r:embed="rId4"/>
                      <a:stretch>
                        <a:fillRect/>
                      </a:stretch>
                    </p:blipFill>
                    <p:spPr>
                      <a:xfrm>
                        <a:off x="1616075" y="92076"/>
                        <a:ext cx="9035474" cy="6384925"/>
                      </a:xfrm>
                      <a:prstGeom prst="rect">
                        <a:avLst/>
                      </a:prstGeom>
                    </p:spPr>
                  </p:pic>
                </p:oleObj>
              </mc:Fallback>
            </mc:AlternateContent>
          </a:graphicData>
        </a:graphic>
      </p:graphicFrame>
    </p:spTree>
    <p:extLst>
      <p:ext uri="{BB962C8B-B14F-4D97-AF65-F5344CB8AC3E}">
        <p14:creationId xmlns:p14="http://schemas.microsoft.com/office/powerpoint/2010/main" val="410301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3FA72F1-E6E6-4DFB-A5D7-42C67001326A}"/>
              </a:ext>
            </a:extLst>
          </p:cNvPr>
          <p:cNvSpPr>
            <a:spLocks noGrp="1"/>
          </p:cNvSpPr>
          <p:nvPr>
            <p:ph type="title"/>
          </p:nvPr>
        </p:nvSpPr>
        <p:spPr/>
        <p:txBody>
          <a:bodyPr/>
          <a:lstStyle/>
          <a:p>
            <a:r>
              <a:rPr lang="nb-NO"/>
              <a:t>Fullført og bestått 2020 - 2021</a:t>
            </a:r>
          </a:p>
        </p:txBody>
      </p:sp>
      <p:pic>
        <p:nvPicPr>
          <p:cNvPr id="7" name="Drawing 1" descr="Picture 1">
            <a:extLst>
              <a:ext uri="{FF2B5EF4-FFF2-40B4-BE49-F238E27FC236}">
                <a16:creationId xmlns:a16="http://schemas.microsoft.com/office/drawing/2014/main" id="{DCE5BCF6-EE4B-4648-BBDF-7B9C7B59289E}"/>
              </a:ext>
            </a:extLst>
          </p:cNvPr>
          <p:cNvPicPr>
            <a:picLocks noGrp="1"/>
          </p:cNvPicPr>
          <p:nvPr>
            <p:ph idx="1"/>
          </p:nvPr>
        </p:nvPicPr>
        <p:blipFill>
          <a:blip r:embed="rId3"/>
          <a:stretch>
            <a:fillRect/>
          </a:stretch>
        </p:blipFill>
        <p:spPr>
          <a:xfrm>
            <a:off x="1981200" y="1766807"/>
            <a:ext cx="8229600" cy="3254644"/>
          </a:xfrm>
          <a:prstGeom prst="rect">
            <a:avLst/>
          </a:prstGeom>
        </p:spPr>
      </p:pic>
    </p:spTree>
    <p:extLst>
      <p:ext uri="{BB962C8B-B14F-4D97-AF65-F5344CB8AC3E}">
        <p14:creationId xmlns:p14="http://schemas.microsoft.com/office/powerpoint/2010/main" val="34715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C2DB97F-0009-4696-8F2F-7DA64A836944}"/>
              </a:ext>
            </a:extLst>
          </p:cNvPr>
          <p:cNvSpPr>
            <a:spLocks noGrp="1"/>
          </p:cNvSpPr>
          <p:nvPr>
            <p:ph type="title"/>
          </p:nvPr>
        </p:nvSpPr>
        <p:spPr/>
        <p:txBody>
          <a:bodyPr/>
          <a:lstStyle/>
          <a:p>
            <a:r>
              <a:rPr lang="nb-NO"/>
              <a:t>Skolen er på grønt nivå</a:t>
            </a:r>
          </a:p>
        </p:txBody>
      </p:sp>
      <p:graphicFrame>
        <p:nvGraphicFramePr>
          <p:cNvPr id="6" name="Plassholder for innhold 5">
            <a:extLst>
              <a:ext uri="{FF2B5EF4-FFF2-40B4-BE49-F238E27FC236}">
                <a16:creationId xmlns:a16="http://schemas.microsoft.com/office/drawing/2014/main" id="{68B767EC-6000-4132-BCE9-6C70A1F87691}"/>
              </a:ext>
            </a:extLst>
          </p:cNvPr>
          <p:cNvGraphicFramePr>
            <a:graphicFrameLocks noGrp="1"/>
          </p:cNvGraphicFramePr>
          <p:nvPr>
            <p:ph idx="1"/>
            <p:extLst>
              <p:ext uri="{D42A27DB-BD31-4B8C-83A1-F6EECF244321}">
                <p14:modId xmlns:p14="http://schemas.microsoft.com/office/powerpoint/2010/main" val="3019246611"/>
              </p:ext>
            </p:extLst>
          </p:nvPr>
        </p:nvGraphicFramePr>
        <p:xfrm>
          <a:off x="1127448" y="1772816"/>
          <a:ext cx="9721526" cy="4104456"/>
        </p:xfrm>
        <a:graphic>
          <a:graphicData uri="http://schemas.openxmlformats.org/drawingml/2006/table">
            <a:tbl>
              <a:tblPr/>
              <a:tblGrid>
                <a:gridCol w="2520280">
                  <a:extLst>
                    <a:ext uri="{9D8B030D-6E8A-4147-A177-3AD203B41FA5}">
                      <a16:colId xmlns:a16="http://schemas.microsoft.com/office/drawing/2014/main" val="1615424580"/>
                    </a:ext>
                  </a:extLst>
                </a:gridCol>
                <a:gridCol w="7201246">
                  <a:extLst>
                    <a:ext uri="{9D8B030D-6E8A-4147-A177-3AD203B41FA5}">
                      <a16:colId xmlns:a16="http://schemas.microsoft.com/office/drawing/2014/main" val="3571311693"/>
                    </a:ext>
                  </a:extLst>
                </a:gridCol>
              </a:tblGrid>
              <a:tr h="4104456">
                <a:tc>
                  <a:txBody>
                    <a:bodyPr/>
                    <a:lstStyle/>
                    <a:p>
                      <a:pPr fontAlgn="t"/>
                      <a:r>
                        <a:rPr lang="nb-NO" sz="3200">
                          <a:effectLst/>
                          <a:highlight>
                            <a:srgbClr val="4B8F21"/>
                          </a:highlight>
                        </a:rPr>
                        <a:t>Grønt nivå</a:t>
                      </a:r>
                    </a:p>
                  </a:txBody>
                  <a:tcPr marL="132047" marR="132047" marT="88031" marB="88031">
                    <a:lnL>
                      <a:noFill/>
                    </a:lnL>
                    <a:lnR w="9525" cap="flat" cmpd="sng" algn="ctr">
                      <a:solidFill>
                        <a:srgbClr val="EBEBEB"/>
                      </a:solidFill>
                      <a:prstDash val="solid"/>
                      <a:round/>
                      <a:headEnd type="none" w="med" len="med"/>
                      <a:tailEnd type="none" w="med" len="med"/>
                    </a:lnR>
                    <a:lnT>
                      <a:noFill/>
                    </a:lnT>
                    <a:lnB>
                      <a:noFill/>
                    </a:lnB>
                    <a:solidFill>
                      <a:srgbClr val="FCFCFC"/>
                    </a:solidFill>
                  </a:tcPr>
                </a:tc>
                <a:tc>
                  <a:txBody>
                    <a:bodyPr/>
                    <a:lstStyle/>
                    <a:p>
                      <a:pPr fontAlgn="t">
                        <a:buFont typeface="+mj-lt"/>
                        <a:buAutoNum type="arabicPeriod"/>
                      </a:pPr>
                      <a:r>
                        <a:rPr lang="nb-NO" sz="2800">
                          <a:effectLst/>
                        </a:rPr>
                        <a:t>Ingen syke skal møte på skolen</a:t>
                      </a:r>
                    </a:p>
                    <a:p>
                      <a:pPr fontAlgn="t">
                        <a:buFont typeface="+mj-lt"/>
                        <a:buAutoNum type="arabicPeriod"/>
                      </a:pPr>
                      <a:r>
                        <a:rPr lang="nb-NO" sz="2800">
                          <a:effectLst/>
                        </a:rPr>
                        <a:t>God hygiene og normalt renhold</a:t>
                      </a:r>
                    </a:p>
                    <a:p>
                      <a:pPr fontAlgn="t">
                        <a:buFont typeface="+mj-lt"/>
                        <a:buAutoNum type="arabicPeriod"/>
                      </a:pPr>
                      <a:r>
                        <a:rPr lang="nb-NO" sz="2800">
                          <a:effectLst/>
                        </a:rPr>
                        <a:t>Kontaktreduserende tiltak:</a:t>
                      </a:r>
                      <a:br>
                        <a:rPr lang="nb-NO" sz="2800">
                          <a:effectLst/>
                        </a:rPr>
                      </a:br>
                      <a:br>
                        <a:rPr lang="nb-NO" sz="2800">
                          <a:effectLst/>
                        </a:rPr>
                      </a:br>
                      <a:r>
                        <a:rPr lang="nb-NO" sz="2800">
                          <a:effectLst/>
                        </a:rPr>
                        <a:t>-Unngå fysisk kontakt mellom personer (håndhilsning og klemming)</a:t>
                      </a:r>
                      <a:br>
                        <a:rPr lang="nb-NO" sz="2800">
                          <a:effectLst/>
                        </a:rPr>
                      </a:br>
                      <a:r>
                        <a:rPr lang="nb-NO" sz="2800">
                          <a:effectLst/>
                        </a:rPr>
                        <a:t>-Avstand mellom ansatte</a:t>
                      </a:r>
                      <a:br>
                        <a:rPr lang="nb-NO" sz="2800">
                          <a:effectLst/>
                        </a:rPr>
                      </a:br>
                      <a:r>
                        <a:rPr lang="nb-NO" sz="2800">
                          <a:effectLst/>
                        </a:rPr>
                        <a:t>-Vanlig organisering av klasser/grupper og skolehverdag</a:t>
                      </a:r>
                    </a:p>
                  </a:txBody>
                  <a:tcPr marL="132047" marR="132047" marT="88031" marB="88031">
                    <a:lnL w="9525" cap="flat" cmpd="sng" algn="ctr">
                      <a:solidFill>
                        <a:srgbClr val="EBEBEB"/>
                      </a:solidFill>
                      <a:prstDash val="solid"/>
                      <a:round/>
                      <a:headEnd type="none" w="med" len="med"/>
                      <a:tailEnd type="none" w="med" len="med"/>
                    </a:lnL>
                    <a:lnR>
                      <a:noFill/>
                    </a:lnR>
                    <a:lnT>
                      <a:noFill/>
                    </a:lnT>
                    <a:lnB>
                      <a:noFill/>
                    </a:lnB>
                    <a:solidFill>
                      <a:srgbClr val="FCFCFC"/>
                    </a:solidFill>
                  </a:tcPr>
                </a:tc>
                <a:extLst>
                  <a:ext uri="{0D108BD9-81ED-4DB2-BD59-A6C34878D82A}">
                    <a16:rowId xmlns:a16="http://schemas.microsoft.com/office/drawing/2014/main" val="2704968312"/>
                  </a:ext>
                </a:extLst>
              </a:tr>
            </a:tbl>
          </a:graphicData>
        </a:graphic>
      </p:graphicFrame>
    </p:spTree>
    <p:extLst>
      <p:ext uri="{BB962C8B-B14F-4D97-AF65-F5344CB8AC3E}">
        <p14:creationId xmlns:p14="http://schemas.microsoft.com/office/powerpoint/2010/main" val="188298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85A7D8-4CB3-43C1-9842-59E0811532B7}"/>
              </a:ext>
            </a:extLst>
          </p:cNvPr>
          <p:cNvSpPr>
            <a:spLocks noGrp="1"/>
          </p:cNvSpPr>
          <p:nvPr>
            <p:ph type="title"/>
          </p:nvPr>
        </p:nvSpPr>
        <p:spPr/>
        <p:txBody>
          <a:bodyPr/>
          <a:lstStyle/>
          <a:p>
            <a:r>
              <a:rPr lang="nb-NO" b="1" i="0">
                <a:solidFill>
                  <a:srgbClr val="303030"/>
                </a:solidFill>
                <a:effectLst/>
                <a:latin typeface="Montserrat"/>
              </a:rPr>
              <a:t>Når skal elever og ansatte ikke møte på skolen?</a:t>
            </a:r>
            <a:br>
              <a:rPr lang="nb-NO" b="1" i="0">
                <a:solidFill>
                  <a:srgbClr val="303030"/>
                </a:solidFill>
                <a:effectLst/>
                <a:latin typeface="Montserrat"/>
              </a:rPr>
            </a:br>
            <a:endParaRPr lang="nb-NO"/>
          </a:p>
        </p:txBody>
      </p:sp>
      <p:sp>
        <p:nvSpPr>
          <p:cNvPr id="3" name="Plassholder for innhold 2">
            <a:extLst>
              <a:ext uri="{FF2B5EF4-FFF2-40B4-BE49-F238E27FC236}">
                <a16:creationId xmlns:a16="http://schemas.microsoft.com/office/drawing/2014/main" id="{96032E05-8E5C-4515-90EE-1399B630BABB}"/>
              </a:ext>
            </a:extLst>
          </p:cNvPr>
          <p:cNvSpPr>
            <a:spLocks noGrp="1"/>
          </p:cNvSpPr>
          <p:nvPr>
            <p:ph idx="1"/>
          </p:nvPr>
        </p:nvSpPr>
        <p:spPr/>
        <p:txBody>
          <a:bodyPr>
            <a:normAutofit/>
          </a:bodyPr>
          <a:lstStyle/>
          <a:p>
            <a:pPr algn="l">
              <a:buFont typeface="Arial" panose="020B0604020202020204" pitchFamily="34" charset="0"/>
              <a:buChar char="•"/>
            </a:pPr>
            <a:r>
              <a:rPr lang="nb-NO" sz="2000" b="0" i="0" dirty="0">
                <a:solidFill>
                  <a:srgbClr val="303030"/>
                </a:solidFill>
                <a:effectLst/>
                <a:latin typeface="Roboto" panose="02000000000000000000" pitchFamily="2" charset="0"/>
              </a:rPr>
              <a:t>Elever og ansatte med nyoppståtte luftveissymptomer og/ eller sykdomsfølelse skal ikke møte på skole, selv om symptomene er milde. Dette gjelder også vaksinerte. Testing anbefales. Se </a:t>
            </a:r>
            <a:r>
              <a:rPr lang="nb-NO" sz="2000" b="0" i="0" u="none" strike="noStrike" dirty="0">
                <a:solidFill>
                  <a:srgbClr val="303030"/>
                </a:solidFill>
                <a:effectLst/>
                <a:latin typeface="Roboto" panose="02000000000000000000" pitchFamily="2" charset="0"/>
                <a:hlinkClick r:id="rId2"/>
              </a:rPr>
              <a:t>Folkehelseinstituttets nettsider</a:t>
            </a:r>
            <a:r>
              <a:rPr lang="nb-NO" sz="2000" b="0" i="0" dirty="0">
                <a:solidFill>
                  <a:srgbClr val="303030"/>
                </a:solidFill>
                <a:effectLst/>
                <a:latin typeface="Roboto" panose="02000000000000000000" pitchFamily="2" charset="0"/>
              </a:rPr>
              <a:t>.</a:t>
            </a:r>
          </a:p>
          <a:p>
            <a:pPr algn="l">
              <a:buFont typeface="Arial" panose="020B0604020202020204" pitchFamily="34" charset="0"/>
              <a:buChar char="•"/>
            </a:pPr>
            <a:r>
              <a:rPr lang="nb-NO" sz="2000" b="0" i="0" dirty="0">
                <a:solidFill>
                  <a:srgbClr val="303030"/>
                </a:solidFill>
                <a:effectLst/>
                <a:latin typeface="Roboto" panose="02000000000000000000" pitchFamily="2" charset="0"/>
              </a:rPr>
              <a:t>De skal holde seg hjemme til allmenntilstanden er god. Elever og ansatte kan komme tilbake ved negativt testresultat og om de føler seg friske og feberfrie. Dette gjelder selv ved restsymptomer på luftveisinfeksjon (noe hoste, snørr, tett nese).</a:t>
            </a:r>
          </a:p>
          <a:p>
            <a:pPr algn="l">
              <a:buFont typeface="Arial" panose="020B0604020202020204" pitchFamily="34" charset="0"/>
              <a:buChar char="•"/>
            </a:pPr>
            <a:r>
              <a:rPr lang="nb-NO" sz="2000" b="0" i="0" dirty="0">
                <a:solidFill>
                  <a:srgbClr val="303030"/>
                </a:solidFill>
                <a:effectLst/>
                <a:latin typeface="Roboto" panose="02000000000000000000" pitchFamily="2" charset="0"/>
              </a:rPr>
              <a:t>Elever og ansatte skal ikke komme på skolen dersom de er i karantene eller isolasjon. Det er ikke skolens ansvar å identifisere hvem som skal i isolasjon eller karantene. </a:t>
            </a:r>
          </a:p>
          <a:p>
            <a:endParaRPr lang="nb-NO" sz="2400" dirty="0"/>
          </a:p>
        </p:txBody>
      </p:sp>
    </p:spTree>
    <p:extLst>
      <p:ext uri="{BB962C8B-B14F-4D97-AF65-F5344CB8AC3E}">
        <p14:creationId xmlns:p14="http://schemas.microsoft.com/office/powerpoint/2010/main" val="336050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640EC30-BDF2-4823-AD0B-1ED97FDFDCE7}"/>
              </a:ext>
            </a:extLst>
          </p:cNvPr>
          <p:cNvSpPr>
            <a:spLocks noGrp="1"/>
          </p:cNvSpPr>
          <p:nvPr>
            <p:ph type="title"/>
          </p:nvPr>
        </p:nvSpPr>
        <p:spPr/>
        <p:txBody>
          <a:bodyPr/>
          <a:lstStyle/>
          <a:p>
            <a:r>
              <a:rPr lang="nb-NO" b="1">
                <a:solidFill>
                  <a:srgbClr val="303030"/>
                </a:solidFill>
                <a:latin typeface="Montserrat"/>
              </a:rPr>
              <a:t>Når sykdom oppstår på skolen</a:t>
            </a:r>
            <a:br>
              <a:rPr lang="nb-NO" b="1">
                <a:solidFill>
                  <a:srgbClr val="303030"/>
                </a:solidFill>
                <a:latin typeface="Montserrat"/>
              </a:rPr>
            </a:br>
            <a:endParaRPr lang="nb-NO"/>
          </a:p>
        </p:txBody>
      </p:sp>
      <p:sp>
        <p:nvSpPr>
          <p:cNvPr id="5" name="Plassholder for innhold 4">
            <a:extLst>
              <a:ext uri="{FF2B5EF4-FFF2-40B4-BE49-F238E27FC236}">
                <a16:creationId xmlns:a16="http://schemas.microsoft.com/office/drawing/2014/main" id="{CC1F1B65-485A-4A73-9108-85D7A988D06A}"/>
              </a:ext>
            </a:extLst>
          </p:cNvPr>
          <p:cNvSpPr>
            <a:spLocks noGrp="1"/>
          </p:cNvSpPr>
          <p:nvPr>
            <p:ph idx="1"/>
          </p:nvPr>
        </p:nvSpPr>
        <p:spPr/>
        <p:txBody>
          <a:bodyPr/>
          <a:lstStyle/>
          <a:p>
            <a:pPr algn="l"/>
            <a:r>
              <a:rPr lang="nb-NO" sz="2800" b="0" i="0">
                <a:solidFill>
                  <a:srgbClr val="303030"/>
                </a:solidFill>
                <a:effectLst/>
                <a:latin typeface="Roboto" panose="02000000000000000000" pitchFamily="2" charset="0"/>
              </a:rPr>
              <a:t>Elever som får symptomer på luftveisinfeksjon skal sendes hjem fra skolen. </a:t>
            </a:r>
          </a:p>
          <a:p>
            <a:pPr algn="l"/>
            <a:r>
              <a:rPr lang="nb-NO" sz="2800" b="0" i="0">
                <a:solidFill>
                  <a:srgbClr val="303030"/>
                </a:solidFill>
                <a:effectLst/>
                <a:latin typeface="Roboto" panose="02000000000000000000" pitchFamily="2" charset="0"/>
              </a:rPr>
              <a:t>Syke elever bør ikke ta offentlig transport.</a:t>
            </a:r>
          </a:p>
          <a:p>
            <a:pPr algn="l"/>
            <a:r>
              <a:rPr lang="nb-NO" sz="2800" b="0" i="0">
                <a:solidFill>
                  <a:srgbClr val="303030"/>
                </a:solidFill>
                <a:effectLst/>
                <a:latin typeface="Roboto" panose="02000000000000000000" pitchFamily="2" charset="0"/>
              </a:rPr>
              <a:t>Dersom eleven hentes, skal han/hun vente på et eget rom eller ute der det ikke er andre elever. </a:t>
            </a:r>
          </a:p>
          <a:p>
            <a:endParaRPr lang="nb-NO"/>
          </a:p>
        </p:txBody>
      </p:sp>
    </p:spTree>
    <p:extLst>
      <p:ext uri="{BB962C8B-B14F-4D97-AF65-F5344CB8AC3E}">
        <p14:creationId xmlns:p14="http://schemas.microsoft.com/office/powerpoint/2010/main" val="350333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89C8B88-A57F-4BB3-A285-41F977D0AB4F}"/>
              </a:ext>
            </a:extLst>
          </p:cNvPr>
          <p:cNvSpPr>
            <a:spLocks noGrp="1"/>
          </p:cNvSpPr>
          <p:nvPr>
            <p:ph type="title"/>
          </p:nvPr>
        </p:nvSpPr>
        <p:spPr/>
        <p:txBody>
          <a:bodyPr/>
          <a:lstStyle/>
          <a:p>
            <a:r>
              <a:rPr lang="nb-NO" b="1">
                <a:solidFill>
                  <a:srgbClr val="303030"/>
                </a:solidFill>
                <a:latin typeface="Montserrat"/>
              </a:rPr>
              <a:t>Testing kan erstatte karantene for elever</a:t>
            </a:r>
            <a:br>
              <a:rPr lang="nb-NO" b="1">
                <a:solidFill>
                  <a:srgbClr val="303030"/>
                </a:solidFill>
                <a:latin typeface="Montserrat"/>
              </a:rPr>
            </a:br>
            <a:endParaRPr lang="nb-NO"/>
          </a:p>
        </p:txBody>
      </p:sp>
      <p:sp>
        <p:nvSpPr>
          <p:cNvPr id="5" name="Plassholder for innhold 4">
            <a:extLst>
              <a:ext uri="{FF2B5EF4-FFF2-40B4-BE49-F238E27FC236}">
                <a16:creationId xmlns:a16="http://schemas.microsoft.com/office/drawing/2014/main" id="{88165890-2DF7-4C74-9740-332C5BF76DB6}"/>
              </a:ext>
            </a:extLst>
          </p:cNvPr>
          <p:cNvSpPr>
            <a:spLocks noGrp="1"/>
          </p:cNvSpPr>
          <p:nvPr>
            <p:ph idx="1"/>
          </p:nvPr>
        </p:nvSpPr>
        <p:spPr/>
        <p:txBody>
          <a:bodyPr>
            <a:normAutofit/>
          </a:bodyPr>
          <a:lstStyle/>
          <a:p>
            <a:pPr algn="l"/>
            <a:r>
              <a:rPr lang="nb-NO" b="0" i="0">
                <a:solidFill>
                  <a:srgbClr val="303030"/>
                </a:solidFill>
                <a:effectLst/>
                <a:latin typeface="Roboto" panose="02000000000000000000" pitchFamily="2" charset="0"/>
              </a:rPr>
              <a:t>Fra 16. august 2021 kan testing erstatte smittekarantene. Dette gjelder for personer under 18 år og for elever over 18 år på videregående skole. </a:t>
            </a:r>
          </a:p>
          <a:p>
            <a:pPr algn="l"/>
            <a:r>
              <a:rPr lang="nb-NO" b="0" i="0">
                <a:solidFill>
                  <a:srgbClr val="303030"/>
                </a:solidFill>
                <a:effectLst/>
                <a:latin typeface="Roboto" panose="02000000000000000000" pitchFamily="2" charset="0"/>
              </a:rPr>
              <a:t>Hvis en person får påvist korona, kan elever som er nærkontakter teste seg i stedet for å gå i karantene. Personer som den smittede bor sammen med, eller andre tilsvarende nære kontakter, må fortsatt gå i karantene.</a:t>
            </a:r>
          </a:p>
          <a:p>
            <a:pPr algn="l"/>
            <a:r>
              <a:rPr lang="nb-NO" b="0" i="0">
                <a:solidFill>
                  <a:srgbClr val="303030"/>
                </a:solidFill>
                <a:effectLst/>
                <a:latin typeface="Roboto" panose="02000000000000000000" pitchFamily="2" charset="0"/>
              </a:rPr>
              <a:t>Det er lokale helsemyndigheter som har ansvar for organisering av testing og hvordan det skal gjennomføres. Skolens personell skal ikke gjennomføre testing.</a:t>
            </a:r>
          </a:p>
          <a:p>
            <a:pPr algn="l"/>
            <a:r>
              <a:rPr lang="nb-NO" b="0" i="0">
                <a:solidFill>
                  <a:srgbClr val="303030"/>
                </a:solidFill>
                <a:effectLst/>
                <a:latin typeface="Roboto" panose="02000000000000000000" pitchFamily="2" charset="0"/>
              </a:rPr>
              <a:t>Smittesporingsteamet i kommunen har fremdeles ansvaret for å spore smitte og varsle nærkontakter. </a:t>
            </a:r>
          </a:p>
          <a:p>
            <a:pPr algn="l"/>
            <a:r>
              <a:rPr lang="nb-NO" b="0" i="0">
                <a:solidFill>
                  <a:srgbClr val="303030"/>
                </a:solidFill>
                <a:effectLst/>
                <a:latin typeface="Roboto" panose="02000000000000000000" pitchFamily="2" charset="0"/>
              </a:rPr>
              <a:t>Elever som må være hjemme på grunn av sykdom, karantene eller er i risikogruppe, har krav på å få opplæring hjemme. Dette gjelder også på grønt nivå. </a:t>
            </a:r>
            <a:r>
              <a:rPr lang="nb-NO" b="0" i="0" u="none" strike="noStrike">
                <a:solidFill>
                  <a:srgbClr val="303030"/>
                </a:solidFill>
                <a:effectLst/>
                <a:latin typeface="Roboto" panose="02000000000000000000" pitchFamily="2" charset="0"/>
                <a:hlinkClick r:id="rId2"/>
              </a:rPr>
              <a:t>Les mer om når elevene har krav på opplæring hjemme</a:t>
            </a:r>
            <a:r>
              <a:rPr lang="nb-NO" b="0" i="0">
                <a:solidFill>
                  <a:srgbClr val="303030"/>
                </a:solidFill>
                <a:effectLst/>
                <a:latin typeface="Roboto" panose="02000000000000000000" pitchFamily="2" charset="0"/>
              </a:rPr>
              <a:t>. </a:t>
            </a:r>
          </a:p>
          <a:p>
            <a:endParaRPr lang="nb-NO"/>
          </a:p>
        </p:txBody>
      </p:sp>
    </p:spTree>
    <p:extLst>
      <p:ext uri="{BB962C8B-B14F-4D97-AF65-F5344CB8AC3E}">
        <p14:creationId xmlns:p14="http://schemas.microsoft.com/office/powerpoint/2010/main" val="365853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0E1E0B-620F-4D98-9709-1E32E85A6C09}"/>
              </a:ext>
            </a:extLst>
          </p:cNvPr>
          <p:cNvSpPr>
            <a:spLocks noGrp="1"/>
          </p:cNvSpPr>
          <p:nvPr>
            <p:ph type="title"/>
          </p:nvPr>
        </p:nvSpPr>
        <p:spPr/>
        <p:txBody>
          <a:bodyPr/>
          <a:lstStyle/>
          <a:p>
            <a:r>
              <a:rPr lang="nb-NO"/>
              <a:t>Vaksinasjon</a:t>
            </a:r>
          </a:p>
        </p:txBody>
      </p:sp>
      <p:sp>
        <p:nvSpPr>
          <p:cNvPr id="5" name="Plassholder for innhold 4">
            <a:extLst>
              <a:ext uri="{FF2B5EF4-FFF2-40B4-BE49-F238E27FC236}">
                <a16:creationId xmlns:a16="http://schemas.microsoft.com/office/drawing/2014/main" id="{665C1469-B61E-47DE-A054-34F5D4309D33}"/>
              </a:ext>
            </a:extLst>
          </p:cNvPr>
          <p:cNvSpPr>
            <a:spLocks noGrp="1"/>
          </p:cNvSpPr>
          <p:nvPr>
            <p:ph idx="1"/>
          </p:nvPr>
        </p:nvSpPr>
        <p:spPr/>
        <p:txBody>
          <a:bodyPr>
            <a:normAutofit/>
          </a:bodyPr>
          <a:lstStyle/>
          <a:p>
            <a:r>
              <a:rPr lang="nb-NO" sz="2400"/>
              <a:t>Sortland kommune tilbød vaksinasjon av elever født i 2004 og 2005 fredag 27. august.</a:t>
            </a:r>
          </a:p>
          <a:p>
            <a:r>
              <a:rPr lang="nb-NO" sz="2400"/>
              <a:t>De som ikke ble vaksinert får muligheten i morgen</a:t>
            </a:r>
          </a:p>
          <a:p>
            <a:r>
              <a:rPr lang="nb-NO" sz="2400"/>
              <a:t>Vaksinasjon er frivillig.</a:t>
            </a:r>
          </a:p>
          <a:p>
            <a:r>
              <a:rPr lang="nb-NO" sz="2400"/>
              <a:t>Elever under 16 år må ha samtykke fra begge foresatte.</a:t>
            </a:r>
          </a:p>
          <a:p>
            <a:r>
              <a:rPr lang="nb-NO" sz="2400"/>
              <a:t>Mer informasjon på skolens hjemmeside </a:t>
            </a:r>
            <a:r>
              <a:rPr lang="nb-NO" sz="2400">
                <a:hlinkClick r:id="rId2"/>
              </a:rPr>
              <a:t>www.sortland.vgs.no</a:t>
            </a:r>
            <a:endParaRPr lang="nb-NO" sz="2400"/>
          </a:p>
          <a:p>
            <a:endParaRPr lang="nb-NO" sz="2400"/>
          </a:p>
          <a:p>
            <a:r>
              <a:rPr lang="nb-NO" sz="2400"/>
              <a:t>Elever som er født tidligere skal allerede ha fått tilbud om vaksine.</a:t>
            </a:r>
          </a:p>
        </p:txBody>
      </p:sp>
    </p:spTree>
    <p:extLst>
      <p:ext uri="{BB962C8B-B14F-4D97-AF65-F5344CB8AC3E}">
        <p14:creationId xmlns:p14="http://schemas.microsoft.com/office/powerpoint/2010/main" val="2091979995"/>
      </p:ext>
    </p:extLst>
  </p:cSld>
  <p:clrMapOvr>
    <a:masterClrMapping/>
  </p:clrMapOvr>
</p:sld>
</file>

<file path=ppt/theme/theme1.xml><?xml version="1.0" encoding="utf-8"?>
<a:theme xmlns:a="http://schemas.openxmlformats.org/drawingml/2006/main" name="~-..--kunde-filer-mal_blaa_-_skulpturlandskap (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82A3"/>
      </a:hlink>
      <a:folHlink>
        <a:srgbClr val="B2B2B2"/>
      </a:folHlink>
    </a:clrScheme>
    <a:fontScheme name="Standard utforming">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mn-lt"/>
          </a:defRPr>
        </a:defPPr>
      </a:lstStyle>
    </a:txDef>
  </a:objectDefaults>
  <a:extraClrSchemeLst>
    <a:extraClrScheme>
      <a:clrScheme name="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ønn mal" id="{331F54CE-FB31-4288-8A63-A75A6EFDA64F}" vid="{23AC2B30-E2F1-4BC5-B518-056657E9FC13}"/>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69EA119B83DB4ABB4A0FD1FD5F0066" ma:contentTypeVersion="5" ma:contentTypeDescription="Opprett et nytt dokument." ma:contentTypeScope="" ma:versionID="ef79d543c4655d0fb099b16c1d697523">
  <xsd:schema xmlns:xsd="http://www.w3.org/2001/XMLSchema" xmlns:xs="http://www.w3.org/2001/XMLSchema" xmlns:p="http://schemas.microsoft.com/office/2006/metadata/properties" xmlns:ns3="f95bad3c-2eb5-47e7-ad41-95a7fc261a36" xmlns:ns4="4d1d7454-391d-4b75-b740-fb3b945e3ac9" targetNamespace="http://schemas.microsoft.com/office/2006/metadata/properties" ma:root="true" ma:fieldsID="f607c84952dc682fab0945cb4e02e6ee" ns3:_="" ns4:_="">
    <xsd:import namespace="f95bad3c-2eb5-47e7-ad41-95a7fc261a36"/>
    <xsd:import namespace="4d1d7454-391d-4b75-b740-fb3b945e3ac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bad3c-2eb5-47e7-ad41-95a7fc261a36"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1d7454-391d-4b75-b740-fb3b945e3ac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9B003-3D92-46CF-9A04-9993C269165F}">
  <ds:schemaRefs>
    <ds:schemaRef ds:uri="4d1d7454-391d-4b75-b740-fb3b945e3ac9"/>
    <ds:schemaRef ds:uri="f95bad3c-2eb5-47e7-ad41-95a7fc261a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F99954-431B-4618-9692-DB384DEBB80F}">
  <ds:schemaRefs>
    <ds:schemaRef ds:uri="4d1d7454-391d-4b75-b740-fb3b945e3ac9"/>
    <ds:schemaRef ds:uri="f95bad3c-2eb5-47e7-ad41-95a7fc261a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50F761-4881-46CA-B527-ED6B7B637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128</Paragraphs>
  <Slides>25</Slides>
  <Notes>2</Notes>
  <HiddenSlides>0</HiddenSlides>
  <MMClips>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~-..--kunde-filer-mal_blaa_-_skulpturlandskap (11)</vt:lpstr>
      <vt:lpstr>PowerPoint-presentasjon</vt:lpstr>
      <vt:lpstr>Avstand under arrangementet</vt:lpstr>
      <vt:lpstr>PowerPoint-presentasjon</vt:lpstr>
      <vt:lpstr>Fullført og bestått 2020 - 2021</vt:lpstr>
      <vt:lpstr>Skolen er på grønt nivå</vt:lpstr>
      <vt:lpstr>Når skal elever og ansatte ikke møte på skolen? </vt:lpstr>
      <vt:lpstr>Når sykdom oppstår på skolen </vt:lpstr>
      <vt:lpstr>Testing kan erstatte karantene for elever </vt:lpstr>
      <vt:lpstr>Vaksinasjon</vt:lpstr>
      <vt:lpstr>Unntak fra fraværsreglene forlenges ut september </vt:lpstr>
      <vt:lpstr>PowerPoint-presentasjon</vt:lpstr>
      <vt:lpstr>PowerPoint-presentasjon</vt:lpstr>
      <vt:lpstr>VIP - makkerskap</vt:lpstr>
      <vt:lpstr>Møter</vt:lpstr>
      <vt:lpstr>Varsling</vt:lpstr>
      <vt:lpstr>Fraværsføring</vt:lpstr>
      <vt:lpstr>For inntil 10 skoledager kan en elev kreve at fravær som skyldes følgende ikke blir telt med:  </vt:lpstr>
      <vt:lpstr>Helsegrunner</vt:lpstr>
      <vt:lpstr> Velferdsgrunner?  </vt:lpstr>
      <vt:lpstr>PowerPoint-presentasjon</vt:lpstr>
      <vt:lpstr>Vurdering i fag - fraværsregelen</vt:lpstr>
      <vt:lpstr>Fraværsregelen</vt:lpstr>
      <vt:lpstr>iSkole</vt:lpstr>
      <vt:lpstr>Elev-/lærlingtjenesten Sortland vgs </vt:lpstr>
      <vt:lpstr>Elev-/lærlingtjenesten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Rune Lødemel</dc:creator>
  <cp:lastModifiedBy>Rune Lødemel</cp:lastModifiedBy>
  <cp:revision>2</cp:revision>
  <dcterms:created xsi:type="dcterms:W3CDTF">2020-08-12T06:24:37Z</dcterms:created>
  <dcterms:modified xsi:type="dcterms:W3CDTF">2021-09-07T17:15:56Z</dcterms:modified>
</cp:coreProperties>
</file>